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74" r:id="rId9"/>
    <p:sldId id="275" r:id="rId10"/>
    <p:sldId id="271" r:id="rId11"/>
    <p:sldId id="272" r:id="rId12"/>
    <p:sldId id="263" r:id="rId13"/>
    <p:sldId id="264" r:id="rId14"/>
    <p:sldId id="265" r:id="rId15"/>
    <p:sldId id="266" r:id="rId16"/>
    <p:sldId id="267" r:id="rId17"/>
    <p:sldId id="268" r:id="rId18"/>
    <p:sldId id="269" r:id="rId19"/>
    <p:sldId id="270" r:id="rId20"/>
    <p:sldId id="273"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Nunito" pitchFamily="2" charset="77"/>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7D4B80-E4FC-4CD0-A816-AA5AD3D24D00}">
  <a:tblStyle styleId="{417D4B80-E4FC-4CD0-A816-AA5AD3D24D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40"/>
  </p:normalViewPr>
  <p:slideViewPr>
    <p:cSldViewPr snapToGrid="0">
      <p:cViewPr varScale="1">
        <p:scale>
          <a:sx n="120" d="100"/>
          <a:sy n="120" d="100"/>
        </p:scale>
        <p:origin x="200" y="4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92C34-7FB2-744A-BE47-A22F46276E23}"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23CF893E-4397-A045-9E62-55A899CD4C05}">
      <dgm:prSet phldrT="[Text]"/>
      <dgm:spPr/>
      <dgm:t>
        <a:bodyPr/>
        <a:lstStyle/>
        <a:p>
          <a:r>
            <a:rPr lang="en-US" dirty="0"/>
            <a:t>Chemical, structural, physical</a:t>
          </a:r>
        </a:p>
      </dgm:t>
    </dgm:pt>
    <dgm:pt modelId="{42038062-5B02-2344-B6FA-9290B768A5F2}" type="parTrans" cxnId="{44DAE979-9374-F144-8C1A-82351FA94594}">
      <dgm:prSet/>
      <dgm:spPr/>
      <dgm:t>
        <a:bodyPr/>
        <a:lstStyle/>
        <a:p>
          <a:endParaRPr lang="en-US"/>
        </a:p>
      </dgm:t>
    </dgm:pt>
    <dgm:pt modelId="{4469A607-214E-6A41-BE54-0C50B7D3C4F3}" type="sibTrans" cxnId="{44DAE979-9374-F144-8C1A-82351FA94594}">
      <dgm:prSet/>
      <dgm:spPr/>
      <dgm:t>
        <a:bodyPr/>
        <a:lstStyle/>
        <a:p>
          <a:endParaRPr lang="en-US"/>
        </a:p>
      </dgm:t>
    </dgm:pt>
    <dgm:pt modelId="{DB5DF669-66B6-FF49-884C-94F2FFDE5E1D}">
      <dgm:prSet phldrT="[Text]"/>
      <dgm:spPr/>
      <dgm:t>
        <a:bodyPr/>
        <a:lstStyle/>
        <a:p>
          <a:r>
            <a:rPr lang="en-US" b="1" dirty="0"/>
            <a:t>Polymer Properties</a:t>
          </a:r>
        </a:p>
      </dgm:t>
    </dgm:pt>
    <dgm:pt modelId="{FDBBFE11-D19E-7746-A22B-324FD73F93BF}" type="parTrans" cxnId="{84B87C4D-CA41-E946-B720-1596B56AFD7D}">
      <dgm:prSet/>
      <dgm:spPr/>
      <dgm:t>
        <a:bodyPr/>
        <a:lstStyle/>
        <a:p>
          <a:endParaRPr lang="en-US"/>
        </a:p>
      </dgm:t>
    </dgm:pt>
    <dgm:pt modelId="{219228BA-FADD-754A-B7FF-97F424DB392D}" type="sibTrans" cxnId="{84B87C4D-CA41-E946-B720-1596B56AFD7D}">
      <dgm:prSet/>
      <dgm:spPr/>
      <dgm:t>
        <a:bodyPr/>
        <a:lstStyle/>
        <a:p>
          <a:endParaRPr lang="en-US"/>
        </a:p>
      </dgm:t>
    </dgm:pt>
    <dgm:pt modelId="{AFB585FA-40C7-2D45-8EFB-0FF6CDD54838}">
      <dgm:prSet phldrT="[Text]"/>
      <dgm:spPr/>
      <dgm:t>
        <a:bodyPr/>
        <a:lstStyle/>
        <a:p>
          <a:r>
            <a:rPr lang="en-US" dirty="0"/>
            <a:t>Prediction + Selection</a:t>
          </a:r>
        </a:p>
      </dgm:t>
    </dgm:pt>
    <dgm:pt modelId="{BB1EEA63-D99F-1344-B5B8-EBA5B6CB45B3}" type="parTrans" cxnId="{DBCC279A-D6DF-9B4F-8530-95EFD0875E2C}">
      <dgm:prSet/>
      <dgm:spPr/>
      <dgm:t>
        <a:bodyPr/>
        <a:lstStyle/>
        <a:p>
          <a:endParaRPr lang="en-US"/>
        </a:p>
      </dgm:t>
    </dgm:pt>
    <dgm:pt modelId="{980A500A-1BD1-BA40-AEF6-945E6BE492E0}" type="sibTrans" cxnId="{DBCC279A-D6DF-9B4F-8530-95EFD0875E2C}">
      <dgm:prSet/>
      <dgm:spPr/>
      <dgm:t>
        <a:bodyPr/>
        <a:lstStyle/>
        <a:p>
          <a:endParaRPr lang="en-US"/>
        </a:p>
      </dgm:t>
    </dgm:pt>
    <dgm:pt modelId="{344FACF5-9057-7147-AB40-2B74DF67200E}">
      <dgm:prSet phldrT="[Text]"/>
      <dgm:spPr/>
      <dgm:t>
        <a:bodyPr/>
        <a:lstStyle/>
        <a:p>
          <a:r>
            <a:rPr lang="en-US" b="1" dirty="0"/>
            <a:t>Degradation probability </a:t>
          </a:r>
        </a:p>
      </dgm:t>
    </dgm:pt>
    <dgm:pt modelId="{6F8BF28E-6B03-304B-9CE9-0913815F0CBC}" type="parTrans" cxnId="{D4814B9F-BAE3-0D4E-A728-A8A1665DEBF9}">
      <dgm:prSet/>
      <dgm:spPr/>
      <dgm:t>
        <a:bodyPr/>
        <a:lstStyle/>
        <a:p>
          <a:endParaRPr lang="en-US"/>
        </a:p>
      </dgm:t>
    </dgm:pt>
    <dgm:pt modelId="{943E4C3A-290D-704F-AA0C-FEC7C7BC5AB6}" type="sibTrans" cxnId="{D4814B9F-BAE3-0D4E-A728-A8A1665DEBF9}">
      <dgm:prSet/>
      <dgm:spPr/>
      <dgm:t>
        <a:bodyPr/>
        <a:lstStyle/>
        <a:p>
          <a:endParaRPr lang="en-US"/>
        </a:p>
      </dgm:t>
    </dgm:pt>
    <dgm:pt modelId="{E0260032-5E31-4A4C-8EAD-A35B041D15E3}" type="pres">
      <dgm:prSet presAssocID="{25892C34-7FB2-744A-BE47-A22F46276E23}" presName="Name0" presStyleCnt="0">
        <dgm:presLayoutVars>
          <dgm:dir/>
          <dgm:animOne val="branch"/>
          <dgm:animLvl val="lvl"/>
        </dgm:presLayoutVars>
      </dgm:prSet>
      <dgm:spPr/>
    </dgm:pt>
    <dgm:pt modelId="{126920BB-BB3A-DC48-B9C2-E78EFD625ABD}" type="pres">
      <dgm:prSet presAssocID="{23CF893E-4397-A045-9E62-55A899CD4C05}" presName="chaos" presStyleCnt="0"/>
      <dgm:spPr/>
    </dgm:pt>
    <dgm:pt modelId="{2E9D799B-0168-0A4B-9292-65F421C7DCC6}" type="pres">
      <dgm:prSet presAssocID="{23CF893E-4397-A045-9E62-55A899CD4C05}" presName="parTx1" presStyleLbl="revTx" presStyleIdx="0" presStyleCnt="3" custScaleY="160685"/>
      <dgm:spPr/>
    </dgm:pt>
    <dgm:pt modelId="{D6B9AA74-C544-A749-8681-22AAC608D63C}" type="pres">
      <dgm:prSet presAssocID="{23CF893E-4397-A045-9E62-55A899CD4C05}" presName="desTx1" presStyleLbl="revTx" presStyleIdx="1" presStyleCnt="3">
        <dgm:presLayoutVars>
          <dgm:bulletEnabled val="1"/>
        </dgm:presLayoutVars>
      </dgm:prSet>
      <dgm:spPr/>
    </dgm:pt>
    <dgm:pt modelId="{0E53100B-477A-AE49-A303-A0BDF5F4F944}" type="pres">
      <dgm:prSet presAssocID="{23CF893E-4397-A045-9E62-55A899CD4C05}" presName="c1" presStyleLbl="node1" presStyleIdx="0" presStyleCnt="19"/>
      <dgm:spPr/>
    </dgm:pt>
    <dgm:pt modelId="{51D94179-A81A-6C4F-93EC-14821901C20F}" type="pres">
      <dgm:prSet presAssocID="{23CF893E-4397-A045-9E62-55A899CD4C05}" presName="c2" presStyleLbl="node1" presStyleIdx="1" presStyleCnt="19"/>
      <dgm:spPr/>
    </dgm:pt>
    <dgm:pt modelId="{32FA96C8-F2D2-0949-B9D6-C784077904ED}" type="pres">
      <dgm:prSet presAssocID="{23CF893E-4397-A045-9E62-55A899CD4C05}" presName="c3" presStyleLbl="node1" presStyleIdx="2" presStyleCnt="19"/>
      <dgm:spPr/>
    </dgm:pt>
    <dgm:pt modelId="{A7242316-DA10-A047-B9CA-C255248AD020}" type="pres">
      <dgm:prSet presAssocID="{23CF893E-4397-A045-9E62-55A899CD4C05}" presName="c4" presStyleLbl="node1" presStyleIdx="3" presStyleCnt="19"/>
      <dgm:spPr/>
    </dgm:pt>
    <dgm:pt modelId="{60A1C647-AD5C-4443-8251-FF24C19C7A9E}" type="pres">
      <dgm:prSet presAssocID="{23CF893E-4397-A045-9E62-55A899CD4C05}" presName="c5" presStyleLbl="node1" presStyleIdx="4" presStyleCnt="19"/>
      <dgm:spPr/>
    </dgm:pt>
    <dgm:pt modelId="{D3FBD645-CF40-EF43-A538-32D176E6EC86}" type="pres">
      <dgm:prSet presAssocID="{23CF893E-4397-A045-9E62-55A899CD4C05}" presName="c6" presStyleLbl="node1" presStyleIdx="5" presStyleCnt="19"/>
      <dgm:spPr/>
    </dgm:pt>
    <dgm:pt modelId="{F5864A53-C012-2E4A-8A97-23C36CB67D44}" type="pres">
      <dgm:prSet presAssocID="{23CF893E-4397-A045-9E62-55A899CD4C05}" presName="c7" presStyleLbl="node1" presStyleIdx="6" presStyleCnt="19"/>
      <dgm:spPr/>
    </dgm:pt>
    <dgm:pt modelId="{BA2240DD-E266-F143-AEF5-E177DC126897}" type="pres">
      <dgm:prSet presAssocID="{23CF893E-4397-A045-9E62-55A899CD4C05}" presName="c8" presStyleLbl="node1" presStyleIdx="7" presStyleCnt="19"/>
      <dgm:spPr/>
    </dgm:pt>
    <dgm:pt modelId="{3AFAFD29-1BE5-C24D-B32A-FC4429D65348}" type="pres">
      <dgm:prSet presAssocID="{23CF893E-4397-A045-9E62-55A899CD4C05}" presName="c9" presStyleLbl="node1" presStyleIdx="8" presStyleCnt="19"/>
      <dgm:spPr/>
    </dgm:pt>
    <dgm:pt modelId="{8BDBCD21-3E94-0D4A-BC18-05154266A23F}" type="pres">
      <dgm:prSet presAssocID="{23CF893E-4397-A045-9E62-55A899CD4C05}" presName="c10" presStyleLbl="node1" presStyleIdx="9" presStyleCnt="19"/>
      <dgm:spPr/>
    </dgm:pt>
    <dgm:pt modelId="{12095930-B008-F34C-A306-D7A39C461FCB}" type="pres">
      <dgm:prSet presAssocID="{23CF893E-4397-A045-9E62-55A899CD4C05}" presName="c11" presStyleLbl="node1" presStyleIdx="10" presStyleCnt="19"/>
      <dgm:spPr/>
    </dgm:pt>
    <dgm:pt modelId="{51DD2DDB-F400-0641-A5CE-3D2AA5C4E7FC}" type="pres">
      <dgm:prSet presAssocID="{23CF893E-4397-A045-9E62-55A899CD4C05}" presName="c12" presStyleLbl="node1" presStyleIdx="11" presStyleCnt="19"/>
      <dgm:spPr/>
    </dgm:pt>
    <dgm:pt modelId="{0CACAB53-5782-6B4A-B710-5776C123580D}" type="pres">
      <dgm:prSet presAssocID="{23CF893E-4397-A045-9E62-55A899CD4C05}" presName="c13" presStyleLbl="node1" presStyleIdx="12" presStyleCnt="19"/>
      <dgm:spPr/>
    </dgm:pt>
    <dgm:pt modelId="{B91BA314-3B05-DF42-ACBA-A659B77DE7AC}" type="pres">
      <dgm:prSet presAssocID="{23CF893E-4397-A045-9E62-55A899CD4C05}" presName="c14" presStyleLbl="node1" presStyleIdx="13" presStyleCnt="19"/>
      <dgm:spPr/>
    </dgm:pt>
    <dgm:pt modelId="{12C0D749-134D-2949-8045-A61554EED10F}" type="pres">
      <dgm:prSet presAssocID="{23CF893E-4397-A045-9E62-55A899CD4C05}" presName="c15" presStyleLbl="node1" presStyleIdx="14" presStyleCnt="19"/>
      <dgm:spPr/>
    </dgm:pt>
    <dgm:pt modelId="{DAF0786C-0E90-7D42-89E5-4448986D2AE5}" type="pres">
      <dgm:prSet presAssocID="{23CF893E-4397-A045-9E62-55A899CD4C05}" presName="c16" presStyleLbl="node1" presStyleIdx="15" presStyleCnt="19"/>
      <dgm:spPr/>
    </dgm:pt>
    <dgm:pt modelId="{4FFDB7B3-01FE-A344-AC91-7B19D5816E0B}" type="pres">
      <dgm:prSet presAssocID="{23CF893E-4397-A045-9E62-55A899CD4C05}" presName="c17" presStyleLbl="node1" presStyleIdx="16" presStyleCnt="19"/>
      <dgm:spPr/>
    </dgm:pt>
    <dgm:pt modelId="{67374FA7-77BB-AD4A-AA76-772F8A3D8514}" type="pres">
      <dgm:prSet presAssocID="{23CF893E-4397-A045-9E62-55A899CD4C05}" presName="c18" presStyleLbl="node1" presStyleIdx="17" presStyleCnt="19"/>
      <dgm:spPr/>
    </dgm:pt>
    <dgm:pt modelId="{B7EBCED5-EDA6-CD4E-A952-46A76CA28368}" type="pres">
      <dgm:prSet presAssocID="{4469A607-214E-6A41-BE54-0C50B7D3C4F3}" presName="chevronComposite1" presStyleCnt="0"/>
      <dgm:spPr/>
    </dgm:pt>
    <dgm:pt modelId="{1F06B56C-E8AF-FA4A-A02C-BC0597EDEFD1}" type="pres">
      <dgm:prSet presAssocID="{4469A607-214E-6A41-BE54-0C50B7D3C4F3}" presName="chevron1" presStyleLbl="sibTrans2D1" presStyleIdx="0" presStyleCnt="2" custLinFactX="2027" custLinFactNeighborX="100000" custLinFactNeighborY="2819"/>
      <dgm:spPr/>
    </dgm:pt>
    <dgm:pt modelId="{172EABD4-620C-454D-9F26-987CC5F71225}" type="pres">
      <dgm:prSet presAssocID="{4469A607-214E-6A41-BE54-0C50B7D3C4F3}" presName="spChevron1" presStyleCnt="0"/>
      <dgm:spPr/>
    </dgm:pt>
    <dgm:pt modelId="{3C08D07E-62AF-7F41-8777-A1B6387CE96F}" type="pres">
      <dgm:prSet presAssocID="{4469A607-214E-6A41-BE54-0C50B7D3C4F3}" presName="overlap" presStyleCnt="0"/>
      <dgm:spPr/>
    </dgm:pt>
    <dgm:pt modelId="{E654EE04-67CB-074C-9996-31364E1F12C5}" type="pres">
      <dgm:prSet presAssocID="{4469A607-214E-6A41-BE54-0C50B7D3C4F3}" presName="chevronComposite2" presStyleCnt="0"/>
      <dgm:spPr/>
    </dgm:pt>
    <dgm:pt modelId="{A656793D-14D6-774B-B22D-9673921FE560}" type="pres">
      <dgm:prSet presAssocID="{4469A607-214E-6A41-BE54-0C50B7D3C4F3}" presName="chevron2" presStyleLbl="sibTrans2D1" presStyleIdx="1" presStyleCnt="2" custLinFactX="2252" custLinFactNeighborX="100000" custLinFactNeighborY="1409"/>
      <dgm:spPr/>
    </dgm:pt>
    <dgm:pt modelId="{5E0F306D-9355-184E-AAC2-1B27825627AB}" type="pres">
      <dgm:prSet presAssocID="{4469A607-214E-6A41-BE54-0C50B7D3C4F3}" presName="spChevron2" presStyleCnt="0"/>
      <dgm:spPr/>
    </dgm:pt>
    <dgm:pt modelId="{F780BB9A-5C50-804C-9BDA-B82D81AEF874}" type="pres">
      <dgm:prSet presAssocID="{AFB585FA-40C7-2D45-8EFB-0FF6CDD54838}" presName="last" presStyleCnt="0"/>
      <dgm:spPr/>
    </dgm:pt>
    <dgm:pt modelId="{14FBB143-1C6A-3C46-AEEC-214D37634907}" type="pres">
      <dgm:prSet presAssocID="{AFB585FA-40C7-2D45-8EFB-0FF6CDD54838}" presName="circleTx" presStyleLbl="node1" presStyleIdx="18" presStyleCnt="19" custLinFactNeighborX="69246" custLinFactNeighborY="5804"/>
      <dgm:spPr/>
    </dgm:pt>
    <dgm:pt modelId="{26D0FD1D-4092-8B4F-845C-EFBBBE040352}" type="pres">
      <dgm:prSet presAssocID="{AFB585FA-40C7-2D45-8EFB-0FF6CDD54838}" presName="desTxN" presStyleLbl="revTx" presStyleIdx="2" presStyleCnt="3" custLinFactNeighborX="70339" custLinFactNeighborY="-4852">
        <dgm:presLayoutVars>
          <dgm:bulletEnabled val="1"/>
        </dgm:presLayoutVars>
      </dgm:prSet>
      <dgm:spPr/>
    </dgm:pt>
    <dgm:pt modelId="{6643ADF7-C6A4-A84E-9446-95E478046B41}" type="pres">
      <dgm:prSet presAssocID="{AFB585FA-40C7-2D45-8EFB-0FF6CDD54838}" presName="spN" presStyleCnt="0"/>
      <dgm:spPr/>
    </dgm:pt>
  </dgm:ptLst>
  <dgm:cxnLst>
    <dgm:cxn modelId="{6316A10F-2777-9E4E-8CD1-C7CE924FBBD9}" type="presOf" srcId="{25892C34-7FB2-744A-BE47-A22F46276E23}" destId="{E0260032-5E31-4A4C-8EAD-A35B041D15E3}" srcOrd="0" destOrd="0" presId="urn:microsoft.com/office/officeart/2009/3/layout/RandomtoResultProcess"/>
    <dgm:cxn modelId="{B93F7430-23EC-2E49-AEFA-EC065CC98C8A}" type="presOf" srcId="{AFB585FA-40C7-2D45-8EFB-0FF6CDD54838}" destId="{14FBB143-1C6A-3C46-AEEC-214D37634907}" srcOrd="0" destOrd="0" presId="urn:microsoft.com/office/officeart/2009/3/layout/RandomtoResultProcess"/>
    <dgm:cxn modelId="{23465241-E157-1E45-856E-EDFD215979D6}" type="presOf" srcId="{DB5DF669-66B6-FF49-884C-94F2FFDE5E1D}" destId="{D6B9AA74-C544-A749-8681-22AAC608D63C}" srcOrd="0" destOrd="0" presId="urn:microsoft.com/office/officeart/2009/3/layout/RandomtoResultProcess"/>
    <dgm:cxn modelId="{84B87C4D-CA41-E946-B720-1596B56AFD7D}" srcId="{23CF893E-4397-A045-9E62-55A899CD4C05}" destId="{DB5DF669-66B6-FF49-884C-94F2FFDE5E1D}" srcOrd="0" destOrd="0" parTransId="{FDBBFE11-D19E-7746-A22B-324FD73F93BF}" sibTransId="{219228BA-FADD-754A-B7FF-97F424DB392D}"/>
    <dgm:cxn modelId="{A46AB24D-B60E-A246-80C1-380705B2C5DC}" type="presOf" srcId="{23CF893E-4397-A045-9E62-55A899CD4C05}" destId="{2E9D799B-0168-0A4B-9292-65F421C7DCC6}" srcOrd="0" destOrd="0" presId="urn:microsoft.com/office/officeart/2009/3/layout/RandomtoResultProcess"/>
    <dgm:cxn modelId="{44DAE979-9374-F144-8C1A-82351FA94594}" srcId="{25892C34-7FB2-744A-BE47-A22F46276E23}" destId="{23CF893E-4397-A045-9E62-55A899CD4C05}" srcOrd="0" destOrd="0" parTransId="{42038062-5B02-2344-B6FA-9290B768A5F2}" sibTransId="{4469A607-214E-6A41-BE54-0C50B7D3C4F3}"/>
    <dgm:cxn modelId="{DBCC279A-D6DF-9B4F-8530-95EFD0875E2C}" srcId="{25892C34-7FB2-744A-BE47-A22F46276E23}" destId="{AFB585FA-40C7-2D45-8EFB-0FF6CDD54838}" srcOrd="1" destOrd="0" parTransId="{BB1EEA63-D99F-1344-B5B8-EBA5B6CB45B3}" sibTransId="{980A500A-1BD1-BA40-AEF6-945E6BE492E0}"/>
    <dgm:cxn modelId="{D4814B9F-BAE3-0D4E-A728-A8A1665DEBF9}" srcId="{AFB585FA-40C7-2D45-8EFB-0FF6CDD54838}" destId="{344FACF5-9057-7147-AB40-2B74DF67200E}" srcOrd="0" destOrd="0" parTransId="{6F8BF28E-6B03-304B-9CE9-0913815F0CBC}" sibTransId="{943E4C3A-290D-704F-AA0C-FEC7C7BC5AB6}"/>
    <dgm:cxn modelId="{64F36DE2-753C-2441-8FD0-5171E41542AF}" type="presOf" srcId="{344FACF5-9057-7147-AB40-2B74DF67200E}" destId="{26D0FD1D-4092-8B4F-845C-EFBBBE040352}" srcOrd="0" destOrd="0" presId="urn:microsoft.com/office/officeart/2009/3/layout/RandomtoResultProcess"/>
    <dgm:cxn modelId="{9223A496-2D62-2D4E-A685-DD84129729F2}" type="presParOf" srcId="{E0260032-5E31-4A4C-8EAD-A35B041D15E3}" destId="{126920BB-BB3A-DC48-B9C2-E78EFD625ABD}" srcOrd="0" destOrd="0" presId="urn:microsoft.com/office/officeart/2009/3/layout/RandomtoResultProcess"/>
    <dgm:cxn modelId="{4DD52E11-4176-CF4E-85EB-5D263FE71AD6}" type="presParOf" srcId="{126920BB-BB3A-DC48-B9C2-E78EFD625ABD}" destId="{2E9D799B-0168-0A4B-9292-65F421C7DCC6}" srcOrd="0" destOrd="0" presId="urn:microsoft.com/office/officeart/2009/3/layout/RandomtoResultProcess"/>
    <dgm:cxn modelId="{E7B150FD-4765-054E-A119-509774D55731}" type="presParOf" srcId="{126920BB-BB3A-DC48-B9C2-E78EFD625ABD}" destId="{D6B9AA74-C544-A749-8681-22AAC608D63C}" srcOrd="1" destOrd="0" presId="urn:microsoft.com/office/officeart/2009/3/layout/RandomtoResultProcess"/>
    <dgm:cxn modelId="{AD130D1F-4E57-AE4B-8898-71B8DBC032C3}" type="presParOf" srcId="{126920BB-BB3A-DC48-B9C2-E78EFD625ABD}" destId="{0E53100B-477A-AE49-A303-A0BDF5F4F944}" srcOrd="2" destOrd="0" presId="urn:microsoft.com/office/officeart/2009/3/layout/RandomtoResultProcess"/>
    <dgm:cxn modelId="{57B28947-E3F6-644A-9566-6E93811EA745}" type="presParOf" srcId="{126920BB-BB3A-DC48-B9C2-E78EFD625ABD}" destId="{51D94179-A81A-6C4F-93EC-14821901C20F}" srcOrd="3" destOrd="0" presId="urn:microsoft.com/office/officeart/2009/3/layout/RandomtoResultProcess"/>
    <dgm:cxn modelId="{FB0129E4-74CE-9640-AD7D-1C1363EEA827}" type="presParOf" srcId="{126920BB-BB3A-DC48-B9C2-E78EFD625ABD}" destId="{32FA96C8-F2D2-0949-B9D6-C784077904ED}" srcOrd="4" destOrd="0" presId="urn:microsoft.com/office/officeart/2009/3/layout/RandomtoResultProcess"/>
    <dgm:cxn modelId="{E004E1CC-0138-3447-B5C0-97E1E7E1ED04}" type="presParOf" srcId="{126920BB-BB3A-DC48-B9C2-E78EFD625ABD}" destId="{A7242316-DA10-A047-B9CA-C255248AD020}" srcOrd="5" destOrd="0" presId="urn:microsoft.com/office/officeart/2009/3/layout/RandomtoResultProcess"/>
    <dgm:cxn modelId="{4F75375E-C242-2F4B-8ED6-55D39E970D74}" type="presParOf" srcId="{126920BB-BB3A-DC48-B9C2-E78EFD625ABD}" destId="{60A1C647-AD5C-4443-8251-FF24C19C7A9E}" srcOrd="6" destOrd="0" presId="urn:microsoft.com/office/officeart/2009/3/layout/RandomtoResultProcess"/>
    <dgm:cxn modelId="{B1DA9D2C-DB21-D14D-8F0D-F723547DC426}" type="presParOf" srcId="{126920BB-BB3A-DC48-B9C2-E78EFD625ABD}" destId="{D3FBD645-CF40-EF43-A538-32D176E6EC86}" srcOrd="7" destOrd="0" presId="urn:microsoft.com/office/officeart/2009/3/layout/RandomtoResultProcess"/>
    <dgm:cxn modelId="{AC7C3116-16F4-2C40-BF23-969CBC36C8FC}" type="presParOf" srcId="{126920BB-BB3A-DC48-B9C2-E78EFD625ABD}" destId="{F5864A53-C012-2E4A-8A97-23C36CB67D44}" srcOrd="8" destOrd="0" presId="urn:microsoft.com/office/officeart/2009/3/layout/RandomtoResultProcess"/>
    <dgm:cxn modelId="{5061489F-6DA6-FA44-9752-7EED0AC36269}" type="presParOf" srcId="{126920BB-BB3A-DC48-B9C2-E78EFD625ABD}" destId="{BA2240DD-E266-F143-AEF5-E177DC126897}" srcOrd="9" destOrd="0" presId="urn:microsoft.com/office/officeart/2009/3/layout/RandomtoResultProcess"/>
    <dgm:cxn modelId="{1358E126-0F2F-9D4E-A581-0487060FF28E}" type="presParOf" srcId="{126920BB-BB3A-DC48-B9C2-E78EFD625ABD}" destId="{3AFAFD29-1BE5-C24D-B32A-FC4429D65348}" srcOrd="10" destOrd="0" presId="urn:microsoft.com/office/officeart/2009/3/layout/RandomtoResultProcess"/>
    <dgm:cxn modelId="{D9FB767E-7CF4-9447-9D53-2F56D6268245}" type="presParOf" srcId="{126920BB-BB3A-DC48-B9C2-E78EFD625ABD}" destId="{8BDBCD21-3E94-0D4A-BC18-05154266A23F}" srcOrd="11" destOrd="0" presId="urn:microsoft.com/office/officeart/2009/3/layout/RandomtoResultProcess"/>
    <dgm:cxn modelId="{9CCC8F60-A121-554C-9DE6-72B2ECCEFE8C}" type="presParOf" srcId="{126920BB-BB3A-DC48-B9C2-E78EFD625ABD}" destId="{12095930-B008-F34C-A306-D7A39C461FCB}" srcOrd="12" destOrd="0" presId="urn:microsoft.com/office/officeart/2009/3/layout/RandomtoResultProcess"/>
    <dgm:cxn modelId="{0A463082-3630-B04C-B970-F8A14F261B73}" type="presParOf" srcId="{126920BB-BB3A-DC48-B9C2-E78EFD625ABD}" destId="{51DD2DDB-F400-0641-A5CE-3D2AA5C4E7FC}" srcOrd="13" destOrd="0" presId="urn:microsoft.com/office/officeart/2009/3/layout/RandomtoResultProcess"/>
    <dgm:cxn modelId="{EB16CF03-9079-2B4E-B27B-9CF872EBABCD}" type="presParOf" srcId="{126920BB-BB3A-DC48-B9C2-E78EFD625ABD}" destId="{0CACAB53-5782-6B4A-B710-5776C123580D}" srcOrd="14" destOrd="0" presId="urn:microsoft.com/office/officeart/2009/3/layout/RandomtoResultProcess"/>
    <dgm:cxn modelId="{FF455342-CABD-5944-84E9-1572E35A3CB9}" type="presParOf" srcId="{126920BB-BB3A-DC48-B9C2-E78EFD625ABD}" destId="{B91BA314-3B05-DF42-ACBA-A659B77DE7AC}" srcOrd="15" destOrd="0" presId="urn:microsoft.com/office/officeart/2009/3/layout/RandomtoResultProcess"/>
    <dgm:cxn modelId="{C687C407-89E5-0F4C-84EE-440123BBD8F7}" type="presParOf" srcId="{126920BB-BB3A-DC48-B9C2-E78EFD625ABD}" destId="{12C0D749-134D-2949-8045-A61554EED10F}" srcOrd="16" destOrd="0" presId="urn:microsoft.com/office/officeart/2009/3/layout/RandomtoResultProcess"/>
    <dgm:cxn modelId="{9483655C-565D-974E-8940-BCCAA9571826}" type="presParOf" srcId="{126920BB-BB3A-DC48-B9C2-E78EFD625ABD}" destId="{DAF0786C-0E90-7D42-89E5-4448986D2AE5}" srcOrd="17" destOrd="0" presId="urn:microsoft.com/office/officeart/2009/3/layout/RandomtoResultProcess"/>
    <dgm:cxn modelId="{2CC72644-E8CA-EC4D-9759-13F21A31239E}" type="presParOf" srcId="{126920BB-BB3A-DC48-B9C2-E78EFD625ABD}" destId="{4FFDB7B3-01FE-A344-AC91-7B19D5816E0B}" srcOrd="18" destOrd="0" presId="urn:microsoft.com/office/officeart/2009/3/layout/RandomtoResultProcess"/>
    <dgm:cxn modelId="{CE5CFAA7-D77C-2547-88E7-1D0AE7BE6848}" type="presParOf" srcId="{126920BB-BB3A-DC48-B9C2-E78EFD625ABD}" destId="{67374FA7-77BB-AD4A-AA76-772F8A3D8514}" srcOrd="19" destOrd="0" presId="urn:microsoft.com/office/officeart/2009/3/layout/RandomtoResultProcess"/>
    <dgm:cxn modelId="{3503D79E-C470-8249-86F1-B8E818B2D366}" type="presParOf" srcId="{E0260032-5E31-4A4C-8EAD-A35B041D15E3}" destId="{B7EBCED5-EDA6-CD4E-A952-46A76CA28368}" srcOrd="1" destOrd="0" presId="urn:microsoft.com/office/officeart/2009/3/layout/RandomtoResultProcess"/>
    <dgm:cxn modelId="{BD53E173-6078-9B4B-BD6E-93B350437E61}" type="presParOf" srcId="{B7EBCED5-EDA6-CD4E-A952-46A76CA28368}" destId="{1F06B56C-E8AF-FA4A-A02C-BC0597EDEFD1}" srcOrd="0" destOrd="0" presId="urn:microsoft.com/office/officeart/2009/3/layout/RandomtoResultProcess"/>
    <dgm:cxn modelId="{43D1D156-8CBC-2546-8462-2852053A6623}" type="presParOf" srcId="{B7EBCED5-EDA6-CD4E-A952-46A76CA28368}" destId="{172EABD4-620C-454D-9F26-987CC5F71225}" srcOrd="1" destOrd="0" presId="urn:microsoft.com/office/officeart/2009/3/layout/RandomtoResultProcess"/>
    <dgm:cxn modelId="{C0A793EC-469B-AE4E-AE32-A2369211C032}" type="presParOf" srcId="{E0260032-5E31-4A4C-8EAD-A35B041D15E3}" destId="{3C08D07E-62AF-7F41-8777-A1B6387CE96F}" srcOrd="2" destOrd="0" presId="urn:microsoft.com/office/officeart/2009/3/layout/RandomtoResultProcess"/>
    <dgm:cxn modelId="{C456F96A-D3D5-0A41-91CC-488105EC0ED7}" type="presParOf" srcId="{E0260032-5E31-4A4C-8EAD-A35B041D15E3}" destId="{E654EE04-67CB-074C-9996-31364E1F12C5}" srcOrd="3" destOrd="0" presId="urn:microsoft.com/office/officeart/2009/3/layout/RandomtoResultProcess"/>
    <dgm:cxn modelId="{CCAE3B72-F57B-A045-8049-428FBD059123}" type="presParOf" srcId="{E654EE04-67CB-074C-9996-31364E1F12C5}" destId="{A656793D-14D6-774B-B22D-9673921FE560}" srcOrd="0" destOrd="0" presId="urn:microsoft.com/office/officeart/2009/3/layout/RandomtoResultProcess"/>
    <dgm:cxn modelId="{EF1AC1B0-93C8-474A-B016-7A6C65B323CB}" type="presParOf" srcId="{E654EE04-67CB-074C-9996-31364E1F12C5}" destId="{5E0F306D-9355-184E-AAC2-1B27825627AB}" srcOrd="1" destOrd="0" presId="urn:microsoft.com/office/officeart/2009/3/layout/RandomtoResultProcess"/>
    <dgm:cxn modelId="{59F47853-12CD-EE4B-B75A-34BBD1070C67}" type="presParOf" srcId="{E0260032-5E31-4A4C-8EAD-A35B041D15E3}" destId="{F780BB9A-5C50-804C-9BDA-B82D81AEF874}" srcOrd="4" destOrd="0" presId="urn:microsoft.com/office/officeart/2009/3/layout/RandomtoResultProcess"/>
    <dgm:cxn modelId="{68F6E80A-774C-0B4D-8E4A-92C78EE6D495}" type="presParOf" srcId="{F780BB9A-5C50-804C-9BDA-B82D81AEF874}" destId="{14FBB143-1C6A-3C46-AEEC-214D37634907}" srcOrd="0" destOrd="0" presId="urn:microsoft.com/office/officeart/2009/3/layout/RandomtoResultProcess"/>
    <dgm:cxn modelId="{8578A168-AD50-4640-8D88-17CB0CBC4FBA}" type="presParOf" srcId="{F780BB9A-5C50-804C-9BDA-B82D81AEF874}" destId="{26D0FD1D-4092-8B4F-845C-EFBBBE040352}" srcOrd="1" destOrd="0" presId="urn:microsoft.com/office/officeart/2009/3/layout/RandomtoResultProcess"/>
    <dgm:cxn modelId="{90B49BDF-4DF7-F348-AEFE-CE3A6F285BB9}" type="presParOf" srcId="{F780BB9A-5C50-804C-9BDA-B82D81AEF874}" destId="{6643ADF7-C6A4-A84E-9446-95E478046B41}"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632CCA-611A-1946-86C5-F1F635CACB67}" type="doc">
      <dgm:prSet loTypeId="urn:microsoft.com/office/officeart/2005/8/layout/matrix2" loCatId="" qsTypeId="urn:microsoft.com/office/officeart/2005/8/quickstyle/simple1" qsCatId="simple" csTypeId="urn:microsoft.com/office/officeart/2005/8/colors/accent1_2" csCatId="accent1" phldr="1"/>
      <dgm:spPr/>
      <dgm:t>
        <a:bodyPr/>
        <a:lstStyle/>
        <a:p>
          <a:endParaRPr lang="en-US"/>
        </a:p>
      </dgm:t>
    </dgm:pt>
    <dgm:pt modelId="{7CB112AD-2378-3944-AEB2-05687DB2BED4}">
      <dgm:prSet phldrT="[Text]"/>
      <dgm:spPr>
        <a:solidFill>
          <a:schemeClr val="accent5">
            <a:lumMod val="60000"/>
            <a:lumOff val="40000"/>
            <a:alpha val="78000"/>
          </a:schemeClr>
        </a:solidFill>
      </dgm:spPr>
      <dgm:t>
        <a:bodyPr/>
        <a:lstStyle/>
        <a:p>
          <a:r>
            <a:rPr lang="en-US" b="1" dirty="0">
              <a:solidFill>
                <a:schemeClr val="tx1"/>
              </a:solidFill>
            </a:rPr>
            <a:t>Chemical Composition</a:t>
          </a:r>
        </a:p>
      </dgm:t>
    </dgm:pt>
    <dgm:pt modelId="{89663067-1BC3-9C4A-BEE2-874BB7E04C73}" type="parTrans" cxnId="{E487C723-E244-A640-8065-1EA1E42042CA}">
      <dgm:prSet/>
      <dgm:spPr/>
      <dgm:t>
        <a:bodyPr/>
        <a:lstStyle/>
        <a:p>
          <a:endParaRPr lang="en-US"/>
        </a:p>
      </dgm:t>
    </dgm:pt>
    <dgm:pt modelId="{3657DA51-1FA6-5A40-BF09-293462ED77AB}" type="sibTrans" cxnId="{E487C723-E244-A640-8065-1EA1E42042CA}">
      <dgm:prSet/>
      <dgm:spPr/>
      <dgm:t>
        <a:bodyPr/>
        <a:lstStyle/>
        <a:p>
          <a:endParaRPr lang="en-US"/>
        </a:p>
      </dgm:t>
    </dgm:pt>
    <dgm:pt modelId="{F71B451C-DA3F-4A45-8F42-37F9774738BD}">
      <dgm:prSet phldrT="[Text]"/>
      <dgm:spPr>
        <a:solidFill>
          <a:srgbClr val="92D050">
            <a:alpha val="82000"/>
          </a:srgbClr>
        </a:solidFill>
      </dgm:spPr>
      <dgm:t>
        <a:bodyPr/>
        <a:lstStyle/>
        <a:p>
          <a:r>
            <a:rPr lang="en-US" b="1" dirty="0">
              <a:solidFill>
                <a:schemeClr val="tx1"/>
              </a:solidFill>
            </a:rPr>
            <a:t>Molecular Weight</a:t>
          </a:r>
        </a:p>
      </dgm:t>
    </dgm:pt>
    <dgm:pt modelId="{11907B82-9289-054C-8629-05B54B5558CA}" type="sibTrans" cxnId="{1475081F-42E3-764C-A989-BA15E06F0EBA}">
      <dgm:prSet/>
      <dgm:spPr/>
      <dgm:t>
        <a:bodyPr/>
        <a:lstStyle/>
        <a:p>
          <a:endParaRPr lang="en-US"/>
        </a:p>
      </dgm:t>
    </dgm:pt>
    <dgm:pt modelId="{5C704A57-FC2E-6643-9CA6-52F596879E8D}" type="parTrans" cxnId="{1475081F-42E3-764C-A989-BA15E06F0EBA}">
      <dgm:prSet/>
      <dgm:spPr/>
      <dgm:t>
        <a:bodyPr/>
        <a:lstStyle/>
        <a:p>
          <a:endParaRPr lang="en-US"/>
        </a:p>
      </dgm:t>
    </dgm:pt>
    <dgm:pt modelId="{C76056D7-4E63-724E-A88D-C3AB8510ADEE}">
      <dgm:prSet phldrT="[Text]" custT="1"/>
      <dgm:spPr>
        <a:solidFill>
          <a:srgbClr val="FF0000">
            <a:alpha val="43009"/>
          </a:srgbClr>
        </a:solidFill>
      </dgm:spPr>
      <dgm:t>
        <a:bodyPr/>
        <a:lstStyle/>
        <a:p>
          <a:r>
            <a:rPr lang="en-US" sz="1500" b="1" dirty="0" err="1">
              <a:solidFill>
                <a:schemeClr val="tx1"/>
              </a:solidFill>
            </a:rPr>
            <a:t>T</a:t>
          </a:r>
          <a:r>
            <a:rPr lang="en-US" sz="1400" b="1" dirty="0" err="1">
              <a:solidFill>
                <a:schemeClr val="tx1"/>
              </a:solidFill>
            </a:rPr>
            <a:t>g</a:t>
          </a:r>
          <a:br>
            <a:rPr lang="en-US" sz="1400" b="1" dirty="0">
              <a:solidFill>
                <a:schemeClr val="tx1"/>
              </a:solidFill>
            </a:rPr>
          </a:br>
          <a:r>
            <a:rPr lang="en-US" sz="1400" b="1" dirty="0">
              <a:solidFill>
                <a:schemeClr val="tx1"/>
              </a:solidFill>
            </a:rPr>
            <a:t>Tm</a:t>
          </a:r>
          <a:endParaRPr lang="en-US" sz="1500" b="1" dirty="0">
            <a:solidFill>
              <a:schemeClr val="tx1"/>
            </a:solidFill>
          </a:endParaRPr>
        </a:p>
      </dgm:t>
    </dgm:pt>
    <dgm:pt modelId="{CFB98C31-755A-A746-8F9E-0938DA9273BE}" type="sibTrans" cxnId="{B2D4D18C-0178-EA4A-B223-D9D0793F8489}">
      <dgm:prSet/>
      <dgm:spPr/>
      <dgm:t>
        <a:bodyPr/>
        <a:lstStyle/>
        <a:p>
          <a:endParaRPr lang="en-US"/>
        </a:p>
      </dgm:t>
    </dgm:pt>
    <dgm:pt modelId="{93C1C9B4-B99E-8145-8CD0-011157629C6C}" type="parTrans" cxnId="{B2D4D18C-0178-EA4A-B223-D9D0793F8489}">
      <dgm:prSet/>
      <dgm:spPr/>
      <dgm:t>
        <a:bodyPr/>
        <a:lstStyle/>
        <a:p>
          <a:endParaRPr lang="en-US"/>
        </a:p>
      </dgm:t>
    </dgm:pt>
    <dgm:pt modelId="{B0EB8D6B-CA6B-1F43-BB32-5E1A6D15F19D}">
      <dgm:prSet phldrT="[Text]"/>
      <dgm:spPr>
        <a:solidFill>
          <a:schemeClr val="accent1">
            <a:lumMod val="75000"/>
            <a:alpha val="47000"/>
          </a:schemeClr>
        </a:solidFill>
      </dgm:spPr>
      <dgm:t>
        <a:bodyPr/>
        <a:lstStyle/>
        <a:p>
          <a:r>
            <a:rPr lang="en-US" b="1" dirty="0">
              <a:solidFill>
                <a:schemeClr val="tx1"/>
              </a:solidFill>
            </a:rPr>
            <a:t>Density</a:t>
          </a:r>
        </a:p>
      </dgm:t>
    </dgm:pt>
    <dgm:pt modelId="{BF6A1166-39AC-1E4C-8318-3A572135DB2C}" type="sibTrans" cxnId="{68C5DE1B-B344-084A-BF09-D83DE07DC0D6}">
      <dgm:prSet/>
      <dgm:spPr/>
      <dgm:t>
        <a:bodyPr/>
        <a:lstStyle/>
        <a:p>
          <a:endParaRPr lang="en-US"/>
        </a:p>
      </dgm:t>
    </dgm:pt>
    <dgm:pt modelId="{4E813531-56C8-AC41-B809-E81CD9706A9D}" type="parTrans" cxnId="{68C5DE1B-B344-084A-BF09-D83DE07DC0D6}">
      <dgm:prSet/>
      <dgm:spPr/>
      <dgm:t>
        <a:bodyPr/>
        <a:lstStyle/>
        <a:p>
          <a:endParaRPr lang="en-US"/>
        </a:p>
      </dgm:t>
    </dgm:pt>
    <dgm:pt modelId="{67BFA30D-D0B2-9745-819C-1376B8527583}" type="pres">
      <dgm:prSet presAssocID="{00632CCA-611A-1946-86C5-F1F635CACB67}" presName="matrix" presStyleCnt="0">
        <dgm:presLayoutVars>
          <dgm:chMax val="1"/>
          <dgm:dir/>
          <dgm:resizeHandles val="exact"/>
        </dgm:presLayoutVars>
      </dgm:prSet>
      <dgm:spPr/>
    </dgm:pt>
    <dgm:pt modelId="{031B9432-BC2D-A84B-973E-3B08D7E07B6A}" type="pres">
      <dgm:prSet presAssocID="{00632CCA-611A-1946-86C5-F1F635CACB67}" presName="axisShape" presStyleLbl="bgShp" presStyleIdx="0" presStyleCnt="1" custScaleX="172115" custScaleY="83381" custLinFactNeighborX="31025"/>
      <dgm:spPr/>
    </dgm:pt>
    <dgm:pt modelId="{DF0399E5-11EE-C44F-BFAE-0D0240EE2401}" type="pres">
      <dgm:prSet presAssocID="{00632CCA-611A-1946-86C5-F1F635CACB67}" presName="rect1" presStyleLbl="node1" presStyleIdx="0" presStyleCnt="4" custScaleX="150207" custScaleY="88694" custLinFactNeighborX="-43756" custLinFactNeighborY="324">
        <dgm:presLayoutVars>
          <dgm:chMax val="0"/>
          <dgm:chPref val="0"/>
          <dgm:bulletEnabled val="1"/>
        </dgm:presLayoutVars>
      </dgm:prSet>
      <dgm:spPr/>
    </dgm:pt>
    <dgm:pt modelId="{63A8F4E3-AEEA-7E44-99CC-15F1B986FAF2}" type="pres">
      <dgm:prSet presAssocID="{00632CCA-611A-1946-86C5-F1F635CACB67}" presName="rect2" presStyleLbl="node1" presStyleIdx="1" presStyleCnt="4" custScaleX="141246" custScaleY="89862" custLinFactNeighborX="51749" custLinFactNeighborY="-122">
        <dgm:presLayoutVars>
          <dgm:chMax val="0"/>
          <dgm:chPref val="0"/>
          <dgm:bulletEnabled val="1"/>
        </dgm:presLayoutVars>
      </dgm:prSet>
      <dgm:spPr/>
    </dgm:pt>
    <dgm:pt modelId="{FC56E299-2592-294B-BF12-DAAD68A93145}" type="pres">
      <dgm:prSet presAssocID="{00632CCA-611A-1946-86C5-F1F635CACB67}" presName="rect3" presStyleLbl="node1" presStyleIdx="2" presStyleCnt="4" custScaleX="145360" custScaleY="90557" custLinFactNeighborX="-43756" custLinFactNeighborY="-2658">
        <dgm:presLayoutVars>
          <dgm:chMax val="0"/>
          <dgm:chPref val="0"/>
          <dgm:bulletEnabled val="1"/>
        </dgm:presLayoutVars>
      </dgm:prSet>
      <dgm:spPr/>
    </dgm:pt>
    <dgm:pt modelId="{7DBF65B6-CC86-BD4C-9A5E-4C23A1911B55}" type="pres">
      <dgm:prSet presAssocID="{00632CCA-611A-1946-86C5-F1F635CACB67}" presName="rect4" presStyleLbl="node1" presStyleIdx="3" presStyleCnt="4" custScaleX="145365" custScaleY="91767" custLinFactNeighborX="53325" custLinFactNeighborY="-2658">
        <dgm:presLayoutVars>
          <dgm:chMax val="0"/>
          <dgm:chPref val="0"/>
          <dgm:bulletEnabled val="1"/>
        </dgm:presLayoutVars>
      </dgm:prSet>
      <dgm:spPr/>
    </dgm:pt>
  </dgm:ptLst>
  <dgm:cxnLst>
    <dgm:cxn modelId="{68C5DE1B-B344-084A-BF09-D83DE07DC0D6}" srcId="{00632CCA-611A-1946-86C5-F1F635CACB67}" destId="{B0EB8D6B-CA6B-1F43-BB32-5E1A6D15F19D}" srcOrd="0" destOrd="0" parTransId="{4E813531-56C8-AC41-B809-E81CD9706A9D}" sibTransId="{BF6A1166-39AC-1E4C-8318-3A572135DB2C}"/>
    <dgm:cxn modelId="{1475081F-42E3-764C-A989-BA15E06F0EBA}" srcId="{00632CCA-611A-1946-86C5-F1F635CACB67}" destId="{F71B451C-DA3F-4A45-8F42-37F9774738BD}" srcOrd="2" destOrd="0" parTransId="{5C704A57-FC2E-6643-9CA6-52F596879E8D}" sibTransId="{11907B82-9289-054C-8629-05B54B5558CA}"/>
    <dgm:cxn modelId="{E487C723-E244-A640-8065-1EA1E42042CA}" srcId="{00632CCA-611A-1946-86C5-F1F635CACB67}" destId="{7CB112AD-2378-3944-AEB2-05687DB2BED4}" srcOrd="3" destOrd="0" parTransId="{89663067-1BC3-9C4A-BEE2-874BB7E04C73}" sibTransId="{3657DA51-1FA6-5A40-BF09-293462ED77AB}"/>
    <dgm:cxn modelId="{83F45F25-9791-C145-BBD9-208D7F8C816F}" type="presOf" srcId="{00632CCA-611A-1946-86C5-F1F635CACB67}" destId="{67BFA30D-D0B2-9745-819C-1376B8527583}" srcOrd="0" destOrd="0" presId="urn:microsoft.com/office/officeart/2005/8/layout/matrix2"/>
    <dgm:cxn modelId="{7496075C-F2BC-804C-AB88-DB45776068EC}" type="presOf" srcId="{B0EB8D6B-CA6B-1F43-BB32-5E1A6D15F19D}" destId="{DF0399E5-11EE-C44F-BFAE-0D0240EE2401}" srcOrd="0" destOrd="0" presId="urn:microsoft.com/office/officeart/2005/8/layout/matrix2"/>
    <dgm:cxn modelId="{71D07881-781B-2C4E-9614-2DF15E152B95}" type="presOf" srcId="{C76056D7-4E63-724E-A88D-C3AB8510ADEE}" destId="{63A8F4E3-AEEA-7E44-99CC-15F1B986FAF2}" srcOrd="0" destOrd="0" presId="urn:microsoft.com/office/officeart/2005/8/layout/matrix2"/>
    <dgm:cxn modelId="{B2D4D18C-0178-EA4A-B223-D9D0793F8489}" srcId="{00632CCA-611A-1946-86C5-F1F635CACB67}" destId="{C76056D7-4E63-724E-A88D-C3AB8510ADEE}" srcOrd="1" destOrd="0" parTransId="{93C1C9B4-B99E-8145-8CD0-011157629C6C}" sibTransId="{CFB98C31-755A-A746-8F9E-0938DA9273BE}"/>
    <dgm:cxn modelId="{EB812EB7-2959-D344-A871-11601E23E424}" type="presOf" srcId="{F71B451C-DA3F-4A45-8F42-37F9774738BD}" destId="{FC56E299-2592-294B-BF12-DAAD68A93145}" srcOrd="0" destOrd="0" presId="urn:microsoft.com/office/officeart/2005/8/layout/matrix2"/>
    <dgm:cxn modelId="{3E0059FB-7A76-024B-8504-A5BFA429CB9A}" type="presOf" srcId="{7CB112AD-2378-3944-AEB2-05687DB2BED4}" destId="{7DBF65B6-CC86-BD4C-9A5E-4C23A1911B55}" srcOrd="0" destOrd="0" presId="urn:microsoft.com/office/officeart/2005/8/layout/matrix2"/>
    <dgm:cxn modelId="{5EB9F745-0309-EB43-A478-0F7EF786185D}" type="presParOf" srcId="{67BFA30D-D0B2-9745-819C-1376B8527583}" destId="{031B9432-BC2D-A84B-973E-3B08D7E07B6A}" srcOrd="0" destOrd="0" presId="urn:microsoft.com/office/officeart/2005/8/layout/matrix2"/>
    <dgm:cxn modelId="{BE7BA767-4E8D-B647-A4B4-642DEEFF395A}" type="presParOf" srcId="{67BFA30D-D0B2-9745-819C-1376B8527583}" destId="{DF0399E5-11EE-C44F-BFAE-0D0240EE2401}" srcOrd="1" destOrd="0" presId="urn:microsoft.com/office/officeart/2005/8/layout/matrix2"/>
    <dgm:cxn modelId="{7993957E-15FA-3345-BAFE-55559CC52BB2}" type="presParOf" srcId="{67BFA30D-D0B2-9745-819C-1376B8527583}" destId="{63A8F4E3-AEEA-7E44-99CC-15F1B986FAF2}" srcOrd="2" destOrd="0" presId="urn:microsoft.com/office/officeart/2005/8/layout/matrix2"/>
    <dgm:cxn modelId="{861D0215-4C16-4D4F-91BD-CF68AB60C2B7}" type="presParOf" srcId="{67BFA30D-D0B2-9745-819C-1376B8527583}" destId="{FC56E299-2592-294B-BF12-DAAD68A93145}" srcOrd="3" destOrd="0" presId="urn:microsoft.com/office/officeart/2005/8/layout/matrix2"/>
    <dgm:cxn modelId="{884E89F0-8C48-474C-A559-676681A55080}" type="presParOf" srcId="{67BFA30D-D0B2-9745-819C-1376B8527583}" destId="{7DBF65B6-CC86-BD4C-9A5E-4C23A1911B55}" srcOrd="4" destOrd="0" presId="urn:microsoft.com/office/officeart/2005/8/layout/matrix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B0DC86-8C42-A146-80B2-334EE4328238}"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US"/>
        </a:p>
      </dgm:t>
    </dgm:pt>
    <dgm:pt modelId="{8C3C2379-9175-7B40-B9A9-EF8CDF575242}">
      <dgm:prSet phldrT="[Text]" custT="1"/>
      <dgm:spPr>
        <a:solidFill>
          <a:schemeClr val="accent6">
            <a:lumMod val="40000"/>
            <a:lumOff val="60000"/>
          </a:schemeClr>
        </a:solidFill>
      </dgm:spPr>
      <dgm:t>
        <a:bodyPr/>
        <a:lstStyle/>
        <a:p>
          <a:r>
            <a:rPr lang="en-US" sz="1800" b="1" dirty="0">
              <a:solidFill>
                <a:schemeClr val="bg2">
                  <a:lumMod val="75000"/>
                </a:schemeClr>
              </a:solidFill>
            </a:rPr>
            <a:t>Experiment</a:t>
          </a:r>
        </a:p>
      </dgm:t>
    </dgm:pt>
    <dgm:pt modelId="{8BFDE13D-9012-7943-B43F-C452717AE32E}" type="parTrans" cxnId="{A2E7261A-FB87-234F-AF7F-20119786116B}">
      <dgm:prSet/>
      <dgm:spPr/>
      <dgm:t>
        <a:bodyPr/>
        <a:lstStyle/>
        <a:p>
          <a:endParaRPr lang="en-US"/>
        </a:p>
      </dgm:t>
    </dgm:pt>
    <dgm:pt modelId="{59994E0F-890F-3643-B5F0-8C93E4C636B5}" type="sibTrans" cxnId="{A2E7261A-FB87-234F-AF7F-20119786116B}">
      <dgm:prSet/>
      <dgm:spPr/>
      <dgm:t>
        <a:bodyPr/>
        <a:lstStyle/>
        <a:p>
          <a:endParaRPr lang="en-US"/>
        </a:p>
      </dgm:t>
    </dgm:pt>
    <dgm:pt modelId="{0CF2573B-375C-C349-BB7F-9AF73261D67B}">
      <dgm:prSet phldrT="[Text]"/>
      <dgm:spPr>
        <a:ln>
          <a:solidFill>
            <a:schemeClr val="accent6"/>
          </a:solidFill>
        </a:ln>
      </dgm:spPr>
      <dgm:t>
        <a:bodyPr/>
        <a:lstStyle/>
        <a:p>
          <a:r>
            <a:rPr lang="en-US" dirty="0"/>
            <a:t>Chemical composition via Raman</a:t>
          </a:r>
        </a:p>
      </dgm:t>
    </dgm:pt>
    <dgm:pt modelId="{853295C3-A933-EE46-9CA8-C69CAF1A2589}" type="parTrans" cxnId="{7F222762-624A-7A40-A474-5EBD88060F8B}">
      <dgm:prSet/>
      <dgm:spPr/>
      <dgm:t>
        <a:bodyPr/>
        <a:lstStyle/>
        <a:p>
          <a:endParaRPr lang="en-US"/>
        </a:p>
      </dgm:t>
    </dgm:pt>
    <dgm:pt modelId="{4BA1559A-1948-C64A-B30B-7E7C55A65991}" type="sibTrans" cxnId="{7F222762-624A-7A40-A474-5EBD88060F8B}">
      <dgm:prSet/>
      <dgm:spPr/>
      <dgm:t>
        <a:bodyPr/>
        <a:lstStyle/>
        <a:p>
          <a:endParaRPr lang="en-US"/>
        </a:p>
      </dgm:t>
    </dgm:pt>
    <dgm:pt modelId="{C99111FA-5017-5E4B-B918-BF6072A88169}">
      <dgm:prSet phldrT="[Text]"/>
      <dgm:spPr>
        <a:ln>
          <a:solidFill>
            <a:schemeClr val="accent6"/>
          </a:solidFill>
        </a:ln>
      </dgm:spPr>
      <dgm:t>
        <a:bodyPr/>
        <a:lstStyle/>
        <a:p>
          <a:r>
            <a:rPr lang="en-US" dirty="0"/>
            <a:t>Thermal properties via TGA, DSC</a:t>
          </a:r>
        </a:p>
      </dgm:t>
    </dgm:pt>
    <dgm:pt modelId="{71EBF526-2D40-6B4A-AA00-70176010CFA8}" type="parTrans" cxnId="{3ACAA172-903E-984E-A9DF-9A725C649BCA}">
      <dgm:prSet/>
      <dgm:spPr/>
      <dgm:t>
        <a:bodyPr/>
        <a:lstStyle/>
        <a:p>
          <a:endParaRPr lang="en-US"/>
        </a:p>
      </dgm:t>
    </dgm:pt>
    <dgm:pt modelId="{5168A780-F2BF-D048-878E-CE4225AF9394}" type="sibTrans" cxnId="{3ACAA172-903E-984E-A9DF-9A725C649BCA}">
      <dgm:prSet/>
      <dgm:spPr/>
      <dgm:t>
        <a:bodyPr/>
        <a:lstStyle/>
        <a:p>
          <a:endParaRPr lang="en-US"/>
        </a:p>
      </dgm:t>
    </dgm:pt>
    <dgm:pt modelId="{23D9043E-E69E-F640-8885-37806A1C851E}">
      <dgm:prSet phldrT="[Text]" custT="1"/>
      <dgm:spPr>
        <a:solidFill>
          <a:schemeClr val="bg2">
            <a:alpha val="63000"/>
          </a:schemeClr>
        </a:solidFill>
      </dgm:spPr>
      <dgm:t>
        <a:bodyPr/>
        <a:lstStyle/>
        <a:p>
          <a:r>
            <a:rPr lang="en-US" sz="1800" b="1" dirty="0">
              <a:solidFill>
                <a:schemeClr val="tx1">
                  <a:lumMod val="75000"/>
                  <a:lumOff val="25000"/>
                </a:schemeClr>
              </a:solidFill>
            </a:rPr>
            <a:t>Simulation</a:t>
          </a:r>
        </a:p>
      </dgm:t>
    </dgm:pt>
    <dgm:pt modelId="{EEA68CD6-DAB2-E94B-B682-7C32118AEDE7}" type="parTrans" cxnId="{C143D871-E63B-BE4D-8486-D9DB8DF940A1}">
      <dgm:prSet/>
      <dgm:spPr/>
      <dgm:t>
        <a:bodyPr/>
        <a:lstStyle/>
        <a:p>
          <a:endParaRPr lang="en-US"/>
        </a:p>
      </dgm:t>
    </dgm:pt>
    <dgm:pt modelId="{E369E5C5-7505-1C45-8946-7C604B9752DC}" type="sibTrans" cxnId="{C143D871-E63B-BE4D-8486-D9DB8DF940A1}">
      <dgm:prSet/>
      <dgm:spPr/>
      <dgm:t>
        <a:bodyPr/>
        <a:lstStyle/>
        <a:p>
          <a:endParaRPr lang="en-US"/>
        </a:p>
      </dgm:t>
    </dgm:pt>
    <dgm:pt modelId="{DD6F5C63-2AEE-2945-8DD8-DFC4381EFB8C}">
      <dgm:prSet phldrT="[Text]"/>
      <dgm:spPr>
        <a:ln>
          <a:solidFill>
            <a:schemeClr val="tx2">
              <a:lumMod val="50000"/>
            </a:schemeClr>
          </a:solidFill>
        </a:ln>
      </dgm:spPr>
      <dgm:t>
        <a:bodyPr/>
        <a:lstStyle/>
        <a:p>
          <a:r>
            <a:rPr lang="en-US" dirty="0"/>
            <a:t>Chemical composition changes visualized</a:t>
          </a:r>
        </a:p>
      </dgm:t>
    </dgm:pt>
    <dgm:pt modelId="{C2BFC3DF-CDDB-F747-8358-BBB8BDEE9822}" type="parTrans" cxnId="{F238134D-B571-C24E-852C-AE7E96C176A0}">
      <dgm:prSet/>
      <dgm:spPr/>
      <dgm:t>
        <a:bodyPr/>
        <a:lstStyle/>
        <a:p>
          <a:endParaRPr lang="en-US"/>
        </a:p>
      </dgm:t>
    </dgm:pt>
    <dgm:pt modelId="{ACF75EBD-0C5F-1143-9901-D0A13D31D91D}" type="sibTrans" cxnId="{F238134D-B571-C24E-852C-AE7E96C176A0}">
      <dgm:prSet/>
      <dgm:spPr/>
      <dgm:t>
        <a:bodyPr/>
        <a:lstStyle/>
        <a:p>
          <a:endParaRPr lang="en-US"/>
        </a:p>
      </dgm:t>
    </dgm:pt>
    <dgm:pt modelId="{36607AEF-FE69-1C47-9FB0-256716C75930}">
      <dgm:prSet phldrT="[Text]"/>
      <dgm:spPr>
        <a:ln>
          <a:solidFill>
            <a:schemeClr val="bg2"/>
          </a:solidFill>
        </a:ln>
      </dgm:spPr>
      <dgm:t>
        <a:bodyPr/>
        <a:lstStyle/>
        <a:p>
          <a:r>
            <a:rPr lang="en-US" dirty="0"/>
            <a:t>Density + </a:t>
          </a:r>
          <a:r>
            <a:rPr lang="en-US" baseline="0" dirty="0"/>
            <a:t>volume used to approximate thermal properties</a:t>
          </a:r>
          <a:endParaRPr lang="en-US" dirty="0"/>
        </a:p>
      </dgm:t>
    </dgm:pt>
    <dgm:pt modelId="{DBAA08E7-EA55-8E4C-BA6E-15ABAB5F8C6E}" type="parTrans" cxnId="{0C819420-6BBE-F14E-ABF7-4689FEE175A8}">
      <dgm:prSet/>
      <dgm:spPr>
        <a:ln>
          <a:solidFill>
            <a:schemeClr val="bg2"/>
          </a:solidFill>
        </a:ln>
      </dgm:spPr>
      <dgm:t>
        <a:bodyPr/>
        <a:lstStyle/>
        <a:p>
          <a:endParaRPr lang="en-US"/>
        </a:p>
      </dgm:t>
    </dgm:pt>
    <dgm:pt modelId="{34CF77A7-E990-9B42-B76D-F3BA767B7F9E}" type="sibTrans" cxnId="{0C819420-6BBE-F14E-ABF7-4689FEE175A8}">
      <dgm:prSet/>
      <dgm:spPr/>
      <dgm:t>
        <a:bodyPr/>
        <a:lstStyle/>
        <a:p>
          <a:endParaRPr lang="en-US"/>
        </a:p>
      </dgm:t>
    </dgm:pt>
    <dgm:pt modelId="{26A61AA5-5886-524A-A984-6FE416440379}">
      <dgm:prSet custT="1"/>
      <dgm:spPr>
        <a:ln>
          <a:solidFill>
            <a:schemeClr val="accent6"/>
          </a:solidFill>
        </a:ln>
      </dgm:spPr>
      <dgm:t>
        <a:bodyPr/>
        <a:lstStyle/>
        <a:p>
          <a:r>
            <a:rPr lang="en-US" sz="800" dirty="0"/>
            <a:t>Bulk property change via tensile test</a:t>
          </a:r>
        </a:p>
      </dgm:t>
    </dgm:pt>
    <dgm:pt modelId="{1CAE5B79-8F1C-AC4D-84BF-FDDBC5766E81}" type="parTrans" cxnId="{DA8F44E8-1677-F64E-8D0A-4350F3F0C8EB}">
      <dgm:prSet/>
      <dgm:spPr>
        <a:ln>
          <a:solidFill>
            <a:schemeClr val="accent6">
              <a:lumMod val="75000"/>
            </a:schemeClr>
          </a:solidFill>
        </a:ln>
      </dgm:spPr>
      <dgm:t>
        <a:bodyPr/>
        <a:lstStyle/>
        <a:p>
          <a:endParaRPr lang="en-US"/>
        </a:p>
      </dgm:t>
    </dgm:pt>
    <dgm:pt modelId="{9F23F630-03B8-3A45-BA3C-61D50C3D93AB}" type="sibTrans" cxnId="{DA8F44E8-1677-F64E-8D0A-4350F3F0C8EB}">
      <dgm:prSet/>
      <dgm:spPr/>
      <dgm:t>
        <a:bodyPr/>
        <a:lstStyle/>
        <a:p>
          <a:endParaRPr lang="en-US"/>
        </a:p>
      </dgm:t>
    </dgm:pt>
    <dgm:pt modelId="{EB62B24B-F3EE-8843-98EC-CAAC0B0A4668}">
      <dgm:prSet/>
      <dgm:spPr>
        <a:ln>
          <a:solidFill>
            <a:schemeClr val="accent6"/>
          </a:solidFill>
        </a:ln>
      </dgm:spPr>
      <dgm:t>
        <a:bodyPr/>
        <a:lstStyle/>
        <a:p>
          <a:r>
            <a:rPr lang="en-US" dirty="0"/>
            <a:t>Water absorption via mass gain</a:t>
          </a:r>
        </a:p>
      </dgm:t>
    </dgm:pt>
    <dgm:pt modelId="{64F8820B-EF79-C443-AA65-04FAC3DF9558}" type="parTrans" cxnId="{578680E0-9650-234D-8EAE-D2CABDA2225F}">
      <dgm:prSet/>
      <dgm:spPr/>
      <dgm:t>
        <a:bodyPr/>
        <a:lstStyle/>
        <a:p>
          <a:endParaRPr lang="en-US"/>
        </a:p>
      </dgm:t>
    </dgm:pt>
    <dgm:pt modelId="{532A0BAC-63C1-4C47-B228-69462D839B71}" type="sibTrans" cxnId="{578680E0-9650-234D-8EAE-D2CABDA2225F}">
      <dgm:prSet/>
      <dgm:spPr/>
      <dgm:t>
        <a:bodyPr/>
        <a:lstStyle/>
        <a:p>
          <a:endParaRPr lang="en-US"/>
        </a:p>
      </dgm:t>
    </dgm:pt>
    <dgm:pt modelId="{356CBDB4-CE7A-2647-85DB-A326BEDB8B6A}">
      <dgm:prSet/>
      <dgm:spPr>
        <a:ln>
          <a:solidFill>
            <a:schemeClr val="bg2"/>
          </a:solidFill>
        </a:ln>
      </dgm:spPr>
      <dgm:t>
        <a:bodyPr/>
        <a:lstStyle/>
        <a:p>
          <a:r>
            <a:rPr lang="en-US" dirty="0"/>
            <a:t>Water absorption via surface area change</a:t>
          </a:r>
        </a:p>
      </dgm:t>
    </dgm:pt>
    <dgm:pt modelId="{30D35A10-5950-174D-8493-F7B4AA2B3669}" type="parTrans" cxnId="{B27D2B6F-8E31-EE47-8138-0954D40AD459}">
      <dgm:prSet/>
      <dgm:spPr/>
      <dgm:t>
        <a:bodyPr/>
        <a:lstStyle/>
        <a:p>
          <a:endParaRPr lang="en-US"/>
        </a:p>
      </dgm:t>
    </dgm:pt>
    <dgm:pt modelId="{512AC50F-687D-C848-9296-F0A8BECB2E6D}" type="sibTrans" cxnId="{B27D2B6F-8E31-EE47-8138-0954D40AD459}">
      <dgm:prSet/>
      <dgm:spPr/>
      <dgm:t>
        <a:bodyPr/>
        <a:lstStyle/>
        <a:p>
          <a:endParaRPr lang="en-US"/>
        </a:p>
      </dgm:t>
    </dgm:pt>
    <dgm:pt modelId="{F7F745EF-ED19-904C-B569-D3E7CE6D6BDA}" type="pres">
      <dgm:prSet presAssocID="{38B0DC86-8C42-A146-80B2-334EE4328238}" presName="diagram" presStyleCnt="0">
        <dgm:presLayoutVars>
          <dgm:chPref val="1"/>
          <dgm:dir/>
          <dgm:animOne val="branch"/>
          <dgm:animLvl val="lvl"/>
          <dgm:resizeHandles/>
        </dgm:presLayoutVars>
      </dgm:prSet>
      <dgm:spPr/>
    </dgm:pt>
    <dgm:pt modelId="{21747FBF-F26D-E744-A45B-7D71CAC59350}" type="pres">
      <dgm:prSet presAssocID="{8C3C2379-9175-7B40-B9A9-EF8CDF575242}" presName="root" presStyleCnt="0"/>
      <dgm:spPr/>
    </dgm:pt>
    <dgm:pt modelId="{C01C9479-AA0F-604D-B085-32DFF2E8FFF1}" type="pres">
      <dgm:prSet presAssocID="{8C3C2379-9175-7B40-B9A9-EF8CDF575242}" presName="rootComposite" presStyleCnt="0"/>
      <dgm:spPr/>
    </dgm:pt>
    <dgm:pt modelId="{9AD30BA9-F0E4-D642-A6A8-366DBDA06CA4}" type="pres">
      <dgm:prSet presAssocID="{8C3C2379-9175-7B40-B9A9-EF8CDF575242}" presName="rootText" presStyleLbl="node1" presStyleIdx="0" presStyleCnt="2" custScaleX="108259"/>
      <dgm:spPr>
        <a:prstGeom prst="roundRect">
          <a:avLst/>
        </a:prstGeom>
      </dgm:spPr>
    </dgm:pt>
    <dgm:pt modelId="{C4689A19-B640-2B4C-8421-8B5C823539BD}" type="pres">
      <dgm:prSet presAssocID="{8C3C2379-9175-7B40-B9A9-EF8CDF575242}" presName="rootConnector" presStyleLbl="node1" presStyleIdx="0" presStyleCnt="2"/>
      <dgm:spPr/>
    </dgm:pt>
    <dgm:pt modelId="{A1C5998D-4F52-A04D-B5FB-A0CAA065A936}" type="pres">
      <dgm:prSet presAssocID="{8C3C2379-9175-7B40-B9A9-EF8CDF575242}" presName="childShape" presStyleCnt="0"/>
      <dgm:spPr/>
    </dgm:pt>
    <dgm:pt modelId="{C9DE7AC7-ADA5-144F-8573-A7D86714F676}" type="pres">
      <dgm:prSet presAssocID="{853295C3-A933-EE46-9CA8-C69CAF1A2589}" presName="Name13" presStyleLbl="parChTrans1D2" presStyleIdx="0" presStyleCnt="7"/>
      <dgm:spPr/>
    </dgm:pt>
    <dgm:pt modelId="{9B414D45-8374-E941-8393-E357E22585FC}" type="pres">
      <dgm:prSet presAssocID="{0CF2573B-375C-C349-BB7F-9AF73261D67B}" presName="childText" presStyleLbl="bgAcc1" presStyleIdx="0" presStyleCnt="7">
        <dgm:presLayoutVars>
          <dgm:bulletEnabled val="1"/>
        </dgm:presLayoutVars>
      </dgm:prSet>
      <dgm:spPr/>
    </dgm:pt>
    <dgm:pt modelId="{4E1D93C3-D796-474D-9322-98B042ED3C61}" type="pres">
      <dgm:prSet presAssocID="{64F8820B-EF79-C443-AA65-04FAC3DF9558}" presName="Name13" presStyleLbl="parChTrans1D2" presStyleIdx="1" presStyleCnt="7"/>
      <dgm:spPr/>
    </dgm:pt>
    <dgm:pt modelId="{049395D7-57DE-254C-991C-A636D8132686}" type="pres">
      <dgm:prSet presAssocID="{EB62B24B-F3EE-8843-98EC-CAAC0B0A4668}" presName="childText" presStyleLbl="bgAcc1" presStyleIdx="1" presStyleCnt="7" custScaleX="101377" custScaleY="100683">
        <dgm:presLayoutVars>
          <dgm:bulletEnabled val="1"/>
        </dgm:presLayoutVars>
      </dgm:prSet>
      <dgm:spPr/>
    </dgm:pt>
    <dgm:pt modelId="{204E7C92-8490-8A4C-996B-0302612504E5}" type="pres">
      <dgm:prSet presAssocID="{71EBF526-2D40-6B4A-AA00-70176010CFA8}" presName="Name13" presStyleLbl="parChTrans1D2" presStyleIdx="2" presStyleCnt="7"/>
      <dgm:spPr/>
    </dgm:pt>
    <dgm:pt modelId="{2E3CB669-CA55-BC45-87AF-7014D223D7C7}" type="pres">
      <dgm:prSet presAssocID="{C99111FA-5017-5E4B-B918-BF6072A88169}" presName="childText" presStyleLbl="bgAcc1" presStyleIdx="2" presStyleCnt="7">
        <dgm:presLayoutVars>
          <dgm:bulletEnabled val="1"/>
        </dgm:presLayoutVars>
      </dgm:prSet>
      <dgm:spPr/>
    </dgm:pt>
    <dgm:pt modelId="{4DE469B3-B8AF-C546-82A5-4B80E94C3388}" type="pres">
      <dgm:prSet presAssocID="{1CAE5B79-8F1C-AC4D-84BF-FDDBC5766E81}" presName="Name13" presStyleLbl="parChTrans1D2" presStyleIdx="3" presStyleCnt="7"/>
      <dgm:spPr/>
    </dgm:pt>
    <dgm:pt modelId="{DC8AFAD7-267D-2C47-BD6D-0F25AA85773B}" type="pres">
      <dgm:prSet presAssocID="{26A61AA5-5886-524A-A984-6FE416440379}" presName="childText" presStyleLbl="bgAcc1" presStyleIdx="3" presStyleCnt="7" custScaleX="87613" custScaleY="68254">
        <dgm:presLayoutVars>
          <dgm:bulletEnabled val="1"/>
        </dgm:presLayoutVars>
      </dgm:prSet>
      <dgm:spPr/>
    </dgm:pt>
    <dgm:pt modelId="{39C6DEC6-DCFE-9F40-85C6-138116A5254C}" type="pres">
      <dgm:prSet presAssocID="{23D9043E-E69E-F640-8885-37806A1C851E}" presName="root" presStyleCnt="0"/>
      <dgm:spPr/>
    </dgm:pt>
    <dgm:pt modelId="{D51735F3-A693-FA44-B9C7-02A826151B92}" type="pres">
      <dgm:prSet presAssocID="{23D9043E-E69E-F640-8885-37806A1C851E}" presName="rootComposite" presStyleCnt="0"/>
      <dgm:spPr/>
    </dgm:pt>
    <dgm:pt modelId="{A428B5E5-CC15-AF4A-AB98-E9746CC2F363}" type="pres">
      <dgm:prSet presAssocID="{23D9043E-E69E-F640-8885-37806A1C851E}" presName="rootText" presStyleLbl="node1" presStyleIdx="1" presStyleCnt="2"/>
      <dgm:spPr/>
    </dgm:pt>
    <dgm:pt modelId="{3B699A9F-4F4D-DA42-95DF-E99D11E6F1AD}" type="pres">
      <dgm:prSet presAssocID="{23D9043E-E69E-F640-8885-37806A1C851E}" presName="rootConnector" presStyleLbl="node1" presStyleIdx="1" presStyleCnt="2"/>
      <dgm:spPr/>
    </dgm:pt>
    <dgm:pt modelId="{82CDC7CA-1A73-D949-844F-BCDCE5F9820B}" type="pres">
      <dgm:prSet presAssocID="{23D9043E-E69E-F640-8885-37806A1C851E}" presName="childShape" presStyleCnt="0"/>
      <dgm:spPr/>
    </dgm:pt>
    <dgm:pt modelId="{5E0A2A98-8797-2646-B187-ECF781E54C0F}" type="pres">
      <dgm:prSet presAssocID="{C2BFC3DF-CDDB-F747-8358-BBB8BDEE9822}" presName="Name13" presStyleLbl="parChTrans1D2" presStyleIdx="4" presStyleCnt="7"/>
      <dgm:spPr/>
    </dgm:pt>
    <dgm:pt modelId="{E72B6373-EABD-3649-B850-258A3EA49F10}" type="pres">
      <dgm:prSet presAssocID="{DD6F5C63-2AEE-2945-8DD8-DFC4381EFB8C}" presName="childText" presStyleLbl="bgAcc1" presStyleIdx="4" presStyleCnt="7">
        <dgm:presLayoutVars>
          <dgm:bulletEnabled val="1"/>
        </dgm:presLayoutVars>
      </dgm:prSet>
      <dgm:spPr/>
    </dgm:pt>
    <dgm:pt modelId="{AE7A581C-4145-194A-BEF3-98739A01673D}" type="pres">
      <dgm:prSet presAssocID="{30D35A10-5950-174D-8493-F7B4AA2B3669}" presName="Name13" presStyleLbl="parChTrans1D2" presStyleIdx="5" presStyleCnt="7"/>
      <dgm:spPr/>
    </dgm:pt>
    <dgm:pt modelId="{56820292-9229-4D42-9EAC-8AF3E6F6AC81}" type="pres">
      <dgm:prSet presAssocID="{356CBDB4-CE7A-2647-85DB-A326BEDB8B6A}" presName="childText" presStyleLbl="bgAcc1" presStyleIdx="5" presStyleCnt="7">
        <dgm:presLayoutVars>
          <dgm:bulletEnabled val="1"/>
        </dgm:presLayoutVars>
      </dgm:prSet>
      <dgm:spPr/>
    </dgm:pt>
    <dgm:pt modelId="{BD717033-5D94-B34C-88BC-F4580D74A550}" type="pres">
      <dgm:prSet presAssocID="{DBAA08E7-EA55-8E4C-BA6E-15ABAB5F8C6E}" presName="Name13" presStyleLbl="parChTrans1D2" presStyleIdx="6" presStyleCnt="7"/>
      <dgm:spPr/>
    </dgm:pt>
    <dgm:pt modelId="{854886B6-0658-634A-93DB-2D2FBD07C5B0}" type="pres">
      <dgm:prSet presAssocID="{36607AEF-FE69-1C47-9FB0-256716C75930}" presName="childText" presStyleLbl="bgAcc1" presStyleIdx="6" presStyleCnt="7" custScaleY="96122">
        <dgm:presLayoutVars>
          <dgm:bulletEnabled val="1"/>
        </dgm:presLayoutVars>
      </dgm:prSet>
      <dgm:spPr/>
    </dgm:pt>
  </dgm:ptLst>
  <dgm:cxnLst>
    <dgm:cxn modelId="{BDE0920D-F53E-9C48-B358-1FAF2A04083B}" type="presOf" srcId="{356CBDB4-CE7A-2647-85DB-A326BEDB8B6A}" destId="{56820292-9229-4D42-9EAC-8AF3E6F6AC81}" srcOrd="0" destOrd="0" presId="urn:microsoft.com/office/officeart/2005/8/layout/hierarchy3"/>
    <dgm:cxn modelId="{86B10913-8A8C-1141-8E11-BBD21DD0F656}" type="presOf" srcId="{36607AEF-FE69-1C47-9FB0-256716C75930}" destId="{854886B6-0658-634A-93DB-2D2FBD07C5B0}" srcOrd="0" destOrd="0" presId="urn:microsoft.com/office/officeart/2005/8/layout/hierarchy3"/>
    <dgm:cxn modelId="{A2E7261A-FB87-234F-AF7F-20119786116B}" srcId="{38B0DC86-8C42-A146-80B2-334EE4328238}" destId="{8C3C2379-9175-7B40-B9A9-EF8CDF575242}" srcOrd="0" destOrd="0" parTransId="{8BFDE13D-9012-7943-B43F-C452717AE32E}" sibTransId="{59994E0F-890F-3643-B5F0-8C93E4C636B5}"/>
    <dgm:cxn modelId="{EF30651C-4F2B-D740-84E3-BD36A8CF3995}" type="presOf" srcId="{30D35A10-5950-174D-8493-F7B4AA2B3669}" destId="{AE7A581C-4145-194A-BEF3-98739A01673D}" srcOrd="0" destOrd="0" presId="urn:microsoft.com/office/officeart/2005/8/layout/hierarchy3"/>
    <dgm:cxn modelId="{0C819420-6BBE-F14E-ABF7-4689FEE175A8}" srcId="{23D9043E-E69E-F640-8885-37806A1C851E}" destId="{36607AEF-FE69-1C47-9FB0-256716C75930}" srcOrd="2" destOrd="0" parTransId="{DBAA08E7-EA55-8E4C-BA6E-15ABAB5F8C6E}" sibTransId="{34CF77A7-E990-9B42-B76D-F3BA767B7F9E}"/>
    <dgm:cxn modelId="{A9817E21-CD0F-EA4A-9E6E-6A9746DC67D3}" type="presOf" srcId="{8C3C2379-9175-7B40-B9A9-EF8CDF575242}" destId="{C4689A19-B640-2B4C-8421-8B5C823539BD}" srcOrd="1" destOrd="0" presId="urn:microsoft.com/office/officeart/2005/8/layout/hierarchy3"/>
    <dgm:cxn modelId="{4B369E21-FD6B-7545-AC17-9E03D42AB3F9}" type="presOf" srcId="{853295C3-A933-EE46-9CA8-C69CAF1A2589}" destId="{C9DE7AC7-ADA5-144F-8573-A7D86714F676}" srcOrd="0" destOrd="0" presId="urn:microsoft.com/office/officeart/2005/8/layout/hierarchy3"/>
    <dgm:cxn modelId="{5BDD7E39-4E7E-5D45-85A4-5C617FC5AB73}" type="presOf" srcId="{DBAA08E7-EA55-8E4C-BA6E-15ABAB5F8C6E}" destId="{BD717033-5D94-B34C-88BC-F4580D74A550}" srcOrd="0" destOrd="0" presId="urn:microsoft.com/office/officeart/2005/8/layout/hierarchy3"/>
    <dgm:cxn modelId="{F238134D-B571-C24E-852C-AE7E96C176A0}" srcId="{23D9043E-E69E-F640-8885-37806A1C851E}" destId="{DD6F5C63-2AEE-2945-8DD8-DFC4381EFB8C}" srcOrd="0" destOrd="0" parTransId="{C2BFC3DF-CDDB-F747-8358-BBB8BDEE9822}" sibTransId="{ACF75EBD-0C5F-1143-9901-D0A13D31D91D}"/>
    <dgm:cxn modelId="{7F222762-624A-7A40-A474-5EBD88060F8B}" srcId="{8C3C2379-9175-7B40-B9A9-EF8CDF575242}" destId="{0CF2573B-375C-C349-BB7F-9AF73261D67B}" srcOrd="0" destOrd="0" parTransId="{853295C3-A933-EE46-9CA8-C69CAF1A2589}" sibTransId="{4BA1559A-1948-C64A-B30B-7E7C55A65991}"/>
    <dgm:cxn modelId="{95FF4768-DFB3-0840-A832-91F7D6ED5081}" type="presOf" srcId="{64F8820B-EF79-C443-AA65-04FAC3DF9558}" destId="{4E1D93C3-D796-474D-9322-98B042ED3C61}" srcOrd="0" destOrd="0" presId="urn:microsoft.com/office/officeart/2005/8/layout/hierarchy3"/>
    <dgm:cxn modelId="{07FAC46A-1C71-114B-A7F4-B7139C54018D}" type="presOf" srcId="{23D9043E-E69E-F640-8885-37806A1C851E}" destId="{3B699A9F-4F4D-DA42-95DF-E99D11E6F1AD}" srcOrd="1" destOrd="0" presId="urn:microsoft.com/office/officeart/2005/8/layout/hierarchy3"/>
    <dgm:cxn modelId="{B27D2B6F-8E31-EE47-8138-0954D40AD459}" srcId="{23D9043E-E69E-F640-8885-37806A1C851E}" destId="{356CBDB4-CE7A-2647-85DB-A326BEDB8B6A}" srcOrd="1" destOrd="0" parTransId="{30D35A10-5950-174D-8493-F7B4AA2B3669}" sibTransId="{512AC50F-687D-C848-9296-F0A8BECB2E6D}"/>
    <dgm:cxn modelId="{C143D871-E63B-BE4D-8486-D9DB8DF940A1}" srcId="{38B0DC86-8C42-A146-80B2-334EE4328238}" destId="{23D9043E-E69E-F640-8885-37806A1C851E}" srcOrd="1" destOrd="0" parTransId="{EEA68CD6-DAB2-E94B-B682-7C32118AEDE7}" sibTransId="{E369E5C5-7505-1C45-8946-7C604B9752DC}"/>
    <dgm:cxn modelId="{3ACAA172-903E-984E-A9DF-9A725C649BCA}" srcId="{8C3C2379-9175-7B40-B9A9-EF8CDF575242}" destId="{C99111FA-5017-5E4B-B918-BF6072A88169}" srcOrd="2" destOrd="0" parTransId="{71EBF526-2D40-6B4A-AA00-70176010CFA8}" sibTransId="{5168A780-F2BF-D048-878E-CE4225AF9394}"/>
    <dgm:cxn modelId="{BAF2D775-936F-9A41-8F05-4281BD703821}" type="presOf" srcId="{C99111FA-5017-5E4B-B918-BF6072A88169}" destId="{2E3CB669-CA55-BC45-87AF-7014D223D7C7}" srcOrd="0" destOrd="0" presId="urn:microsoft.com/office/officeart/2005/8/layout/hierarchy3"/>
    <dgm:cxn modelId="{B28DD07C-A867-CD43-B246-591260E4E274}" type="presOf" srcId="{0CF2573B-375C-C349-BB7F-9AF73261D67B}" destId="{9B414D45-8374-E941-8393-E357E22585FC}" srcOrd="0" destOrd="0" presId="urn:microsoft.com/office/officeart/2005/8/layout/hierarchy3"/>
    <dgm:cxn modelId="{4F116E7D-3951-9741-B381-32FE377A487E}" type="presOf" srcId="{26A61AA5-5886-524A-A984-6FE416440379}" destId="{DC8AFAD7-267D-2C47-BD6D-0F25AA85773B}" srcOrd="0" destOrd="0" presId="urn:microsoft.com/office/officeart/2005/8/layout/hierarchy3"/>
    <dgm:cxn modelId="{90B08780-3DA3-7048-BD33-C81EBDC54EE3}" type="presOf" srcId="{23D9043E-E69E-F640-8885-37806A1C851E}" destId="{A428B5E5-CC15-AF4A-AB98-E9746CC2F363}" srcOrd="0" destOrd="0" presId="urn:microsoft.com/office/officeart/2005/8/layout/hierarchy3"/>
    <dgm:cxn modelId="{2701A38B-EDE8-9F41-AA8D-EA6FAA88FACB}" type="presOf" srcId="{DD6F5C63-2AEE-2945-8DD8-DFC4381EFB8C}" destId="{E72B6373-EABD-3649-B850-258A3EA49F10}" srcOrd="0" destOrd="0" presId="urn:microsoft.com/office/officeart/2005/8/layout/hierarchy3"/>
    <dgm:cxn modelId="{7B92D296-03DD-1044-B7F8-ACF7E2FE4105}" type="presOf" srcId="{71EBF526-2D40-6B4A-AA00-70176010CFA8}" destId="{204E7C92-8490-8A4C-996B-0302612504E5}" srcOrd="0" destOrd="0" presId="urn:microsoft.com/office/officeart/2005/8/layout/hierarchy3"/>
    <dgm:cxn modelId="{E106C3B0-9875-4448-AB55-4AA4B7E2853E}" type="presOf" srcId="{38B0DC86-8C42-A146-80B2-334EE4328238}" destId="{F7F745EF-ED19-904C-B569-D3E7CE6D6BDA}" srcOrd="0" destOrd="0" presId="urn:microsoft.com/office/officeart/2005/8/layout/hierarchy3"/>
    <dgm:cxn modelId="{CA6AD5C8-734A-EC42-8BF3-7DA789340AF4}" type="presOf" srcId="{8C3C2379-9175-7B40-B9A9-EF8CDF575242}" destId="{9AD30BA9-F0E4-D642-A6A8-366DBDA06CA4}" srcOrd="0" destOrd="0" presId="urn:microsoft.com/office/officeart/2005/8/layout/hierarchy3"/>
    <dgm:cxn modelId="{24E237D0-6554-7A4D-970F-DCB6A5D2F9F4}" type="presOf" srcId="{EB62B24B-F3EE-8843-98EC-CAAC0B0A4668}" destId="{049395D7-57DE-254C-991C-A636D8132686}" srcOrd="0" destOrd="0" presId="urn:microsoft.com/office/officeart/2005/8/layout/hierarchy3"/>
    <dgm:cxn modelId="{01E37CD3-3850-D643-953D-0CCACD4EF6AB}" type="presOf" srcId="{1CAE5B79-8F1C-AC4D-84BF-FDDBC5766E81}" destId="{4DE469B3-B8AF-C546-82A5-4B80E94C3388}" srcOrd="0" destOrd="0" presId="urn:microsoft.com/office/officeart/2005/8/layout/hierarchy3"/>
    <dgm:cxn modelId="{578680E0-9650-234D-8EAE-D2CABDA2225F}" srcId="{8C3C2379-9175-7B40-B9A9-EF8CDF575242}" destId="{EB62B24B-F3EE-8843-98EC-CAAC0B0A4668}" srcOrd="1" destOrd="0" parTransId="{64F8820B-EF79-C443-AA65-04FAC3DF9558}" sibTransId="{532A0BAC-63C1-4C47-B228-69462D839B71}"/>
    <dgm:cxn modelId="{DA8F44E8-1677-F64E-8D0A-4350F3F0C8EB}" srcId="{8C3C2379-9175-7B40-B9A9-EF8CDF575242}" destId="{26A61AA5-5886-524A-A984-6FE416440379}" srcOrd="3" destOrd="0" parTransId="{1CAE5B79-8F1C-AC4D-84BF-FDDBC5766E81}" sibTransId="{9F23F630-03B8-3A45-BA3C-61D50C3D93AB}"/>
    <dgm:cxn modelId="{4E2510F6-240F-5542-AFBD-D0431BFCDA13}" type="presOf" srcId="{C2BFC3DF-CDDB-F747-8358-BBB8BDEE9822}" destId="{5E0A2A98-8797-2646-B187-ECF781E54C0F}" srcOrd="0" destOrd="0" presId="urn:microsoft.com/office/officeart/2005/8/layout/hierarchy3"/>
    <dgm:cxn modelId="{86BAB3A9-E2DA-B94A-8DD2-D000DF96D495}" type="presParOf" srcId="{F7F745EF-ED19-904C-B569-D3E7CE6D6BDA}" destId="{21747FBF-F26D-E744-A45B-7D71CAC59350}" srcOrd="0" destOrd="0" presId="urn:microsoft.com/office/officeart/2005/8/layout/hierarchy3"/>
    <dgm:cxn modelId="{32D4C9B9-C6AE-A246-9C4D-B8BB68B9219B}" type="presParOf" srcId="{21747FBF-F26D-E744-A45B-7D71CAC59350}" destId="{C01C9479-AA0F-604D-B085-32DFF2E8FFF1}" srcOrd="0" destOrd="0" presId="urn:microsoft.com/office/officeart/2005/8/layout/hierarchy3"/>
    <dgm:cxn modelId="{69AA12AB-D8CC-7346-A7A1-6884EFD92926}" type="presParOf" srcId="{C01C9479-AA0F-604D-B085-32DFF2E8FFF1}" destId="{9AD30BA9-F0E4-D642-A6A8-366DBDA06CA4}" srcOrd="0" destOrd="0" presId="urn:microsoft.com/office/officeart/2005/8/layout/hierarchy3"/>
    <dgm:cxn modelId="{B8ECFA86-03C7-6E41-AA54-D1FA315ADD73}" type="presParOf" srcId="{C01C9479-AA0F-604D-B085-32DFF2E8FFF1}" destId="{C4689A19-B640-2B4C-8421-8B5C823539BD}" srcOrd="1" destOrd="0" presId="urn:microsoft.com/office/officeart/2005/8/layout/hierarchy3"/>
    <dgm:cxn modelId="{6BA058A1-E06B-A649-83BD-1603E8DACC62}" type="presParOf" srcId="{21747FBF-F26D-E744-A45B-7D71CAC59350}" destId="{A1C5998D-4F52-A04D-B5FB-A0CAA065A936}" srcOrd="1" destOrd="0" presId="urn:microsoft.com/office/officeart/2005/8/layout/hierarchy3"/>
    <dgm:cxn modelId="{0F98A8CF-7819-9640-9828-7A83FC993B28}" type="presParOf" srcId="{A1C5998D-4F52-A04D-B5FB-A0CAA065A936}" destId="{C9DE7AC7-ADA5-144F-8573-A7D86714F676}" srcOrd="0" destOrd="0" presId="urn:microsoft.com/office/officeart/2005/8/layout/hierarchy3"/>
    <dgm:cxn modelId="{9948D4E5-4EAE-B549-BB66-8181D84A70D3}" type="presParOf" srcId="{A1C5998D-4F52-A04D-B5FB-A0CAA065A936}" destId="{9B414D45-8374-E941-8393-E357E22585FC}" srcOrd="1" destOrd="0" presId="urn:microsoft.com/office/officeart/2005/8/layout/hierarchy3"/>
    <dgm:cxn modelId="{28FA0C18-C979-144E-8705-E3E0604F7A05}" type="presParOf" srcId="{A1C5998D-4F52-A04D-B5FB-A0CAA065A936}" destId="{4E1D93C3-D796-474D-9322-98B042ED3C61}" srcOrd="2" destOrd="0" presId="urn:microsoft.com/office/officeart/2005/8/layout/hierarchy3"/>
    <dgm:cxn modelId="{ED2D1BB3-2E56-F448-B84D-C2DC4FF0C790}" type="presParOf" srcId="{A1C5998D-4F52-A04D-B5FB-A0CAA065A936}" destId="{049395D7-57DE-254C-991C-A636D8132686}" srcOrd="3" destOrd="0" presId="urn:microsoft.com/office/officeart/2005/8/layout/hierarchy3"/>
    <dgm:cxn modelId="{B25849FE-1CD2-5842-98B9-7524CDC284EB}" type="presParOf" srcId="{A1C5998D-4F52-A04D-B5FB-A0CAA065A936}" destId="{204E7C92-8490-8A4C-996B-0302612504E5}" srcOrd="4" destOrd="0" presId="urn:microsoft.com/office/officeart/2005/8/layout/hierarchy3"/>
    <dgm:cxn modelId="{969D3FD7-755A-ED4C-8FF6-696738E0C4F0}" type="presParOf" srcId="{A1C5998D-4F52-A04D-B5FB-A0CAA065A936}" destId="{2E3CB669-CA55-BC45-87AF-7014D223D7C7}" srcOrd="5" destOrd="0" presId="urn:microsoft.com/office/officeart/2005/8/layout/hierarchy3"/>
    <dgm:cxn modelId="{38996162-A752-F446-8C6A-F190D5D98C0A}" type="presParOf" srcId="{A1C5998D-4F52-A04D-B5FB-A0CAA065A936}" destId="{4DE469B3-B8AF-C546-82A5-4B80E94C3388}" srcOrd="6" destOrd="0" presId="urn:microsoft.com/office/officeart/2005/8/layout/hierarchy3"/>
    <dgm:cxn modelId="{8678F8BE-0C64-CF40-A67E-ED844B0887F2}" type="presParOf" srcId="{A1C5998D-4F52-A04D-B5FB-A0CAA065A936}" destId="{DC8AFAD7-267D-2C47-BD6D-0F25AA85773B}" srcOrd="7" destOrd="0" presId="urn:microsoft.com/office/officeart/2005/8/layout/hierarchy3"/>
    <dgm:cxn modelId="{43327108-E98D-C74D-986E-E81E710262EC}" type="presParOf" srcId="{F7F745EF-ED19-904C-B569-D3E7CE6D6BDA}" destId="{39C6DEC6-DCFE-9F40-85C6-138116A5254C}" srcOrd="1" destOrd="0" presId="urn:microsoft.com/office/officeart/2005/8/layout/hierarchy3"/>
    <dgm:cxn modelId="{3E176EDE-D0CA-B648-9506-6E73BCBA81DF}" type="presParOf" srcId="{39C6DEC6-DCFE-9F40-85C6-138116A5254C}" destId="{D51735F3-A693-FA44-B9C7-02A826151B92}" srcOrd="0" destOrd="0" presId="urn:microsoft.com/office/officeart/2005/8/layout/hierarchy3"/>
    <dgm:cxn modelId="{4F2745E4-E45C-E849-93D9-468AEFE19673}" type="presParOf" srcId="{D51735F3-A693-FA44-B9C7-02A826151B92}" destId="{A428B5E5-CC15-AF4A-AB98-E9746CC2F363}" srcOrd="0" destOrd="0" presId="urn:microsoft.com/office/officeart/2005/8/layout/hierarchy3"/>
    <dgm:cxn modelId="{19D19E66-3C26-1D42-9B71-D7EE5D445A7A}" type="presParOf" srcId="{D51735F3-A693-FA44-B9C7-02A826151B92}" destId="{3B699A9F-4F4D-DA42-95DF-E99D11E6F1AD}" srcOrd="1" destOrd="0" presId="urn:microsoft.com/office/officeart/2005/8/layout/hierarchy3"/>
    <dgm:cxn modelId="{5EFD86BD-D6DC-9842-8A46-C052D201515B}" type="presParOf" srcId="{39C6DEC6-DCFE-9F40-85C6-138116A5254C}" destId="{82CDC7CA-1A73-D949-844F-BCDCE5F9820B}" srcOrd="1" destOrd="0" presId="urn:microsoft.com/office/officeart/2005/8/layout/hierarchy3"/>
    <dgm:cxn modelId="{B2B10580-0BC9-3342-AA90-8DCDC7B698F1}" type="presParOf" srcId="{82CDC7CA-1A73-D949-844F-BCDCE5F9820B}" destId="{5E0A2A98-8797-2646-B187-ECF781E54C0F}" srcOrd="0" destOrd="0" presId="urn:microsoft.com/office/officeart/2005/8/layout/hierarchy3"/>
    <dgm:cxn modelId="{B59C0B93-C98E-3647-BF13-D4503DA80EE2}" type="presParOf" srcId="{82CDC7CA-1A73-D949-844F-BCDCE5F9820B}" destId="{E72B6373-EABD-3649-B850-258A3EA49F10}" srcOrd="1" destOrd="0" presId="urn:microsoft.com/office/officeart/2005/8/layout/hierarchy3"/>
    <dgm:cxn modelId="{2924A286-3EAF-244E-A22F-83C0B9C67DED}" type="presParOf" srcId="{82CDC7CA-1A73-D949-844F-BCDCE5F9820B}" destId="{AE7A581C-4145-194A-BEF3-98739A01673D}" srcOrd="2" destOrd="0" presId="urn:microsoft.com/office/officeart/2005/8/layout/hierarchy3"/>
    <dgm:cxn modelId="{C3DEE8AC-306B-CA42-9E69-506236514622}" type="presParOf" srcId="{82CDC7CA-1A73-D949-844F-BCDCE5F9820B}" destId="{56820292-9229-4D42-9EAC-8AF3E6F6AC81}" srcOrd="3" destOrd="0" presId="urn:microsoft.com/office/officeart/2005/8/layout/hierarchy3"/>
    <dgm:cxn modelId="{7A4ACB52-5650-3A4A-96C8-5A4C1EDA4C40}" type="presParOf" srcId="{82CDC7CA-1A73-D949-844F-BCDCE5F9820B}" destId="{BD717033-5D94-B34C-88BC-F4580D74A550}" srcOrd="4" destOrd="0" presId="urn:microsoft.com/office/officeart/2005/8/layout/hierarchy3"/>
    <dgm:cxn modelId="{BE828231-FDA9-D84D-81F5-D0B708CF42D0}" type="presParOf" srcId="{82CDC7CA-1A73-D949-844F-BCDCE5F9820B}" destId="{854886B6-0658-634A-93DB-2D2FBD07C5B0}"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D799B-0168-0A4B-9292-65F421C7DCC6}">
      <dsp:nvSpPr>
        <dsp:cNvPr id="0" name=""/>
        <dsp:cNvSpPr/>
      </dsp:nvSpPr>
      <dsp:spPr>
        <a:xfrm>
          <a:off x="702203" y="275946"/>
          <a:ext cx="1076353" cy="569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Chemical, structural, physical</a:t>
          </a:r>
        </a:p>
      </dsp:txBody>
      <dsp:txXfrm>
        <a:off x="702203" y="275946"/>
        <a:ext cx="1076353" cy="569961"/>
      </dsp:txXfrm>
    </dsp:sp>
    <dsp:sp modelId="{D6B9AA74-C544-A749-8681-22AAC608D63C}">
      <dsp:nvSpPr>
        <dsp:cNvPr id="0" name=""/>
        <dsp:cNvSpPr/>
      </dsp:nvSpPr>
      <dsp:spPr>
        <a:xfrm>
          <a:off x="702203" y="1131529"/>
          <a:ext cx="1076353" cy="664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Polymer Properties</a:t>
          </a:r>
        </a:p>
      </dsp:txBody>
      <dsp:txXfrm>
        <a:off x="702203" y="1131529"/>
        <a:ext cx="1076353" cy="664548"/>
      </dsp:txXfrm>
    </dsp:sp>
    <dsp:sp modelId="{0E53100B-477A-AE49-A303-A0BDF5F4F944}">
      <dsp:nvSpPr>
        <dsp:cNvPr id="0" name=""/>
        <dsp:cNvSpPr/>
      </dsp:nvSpPr>
      <dsp:spPr>
        <a:xfrm>
          <a:off x="700980" y="275693"/>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94179-A81A-6C4F-93EC-14821901C20F}">
      <dsp:nvSpPr>
        <dsp:cNvPr id="0" name=""/>
        <dsp:cNvSpPr/>
      </dsp:nvSpPr>
      <dsp:spPr>
        <a:xfrm>
          <a:off x="760914" y="155826"/>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FA96C8-F2D2-0949-B9D6-C784077904ED}">
      <dsp:nvSpPr>
        <dsp:cNvPr id="0" name=""/>
        <dsp:cNvSpPr/>
      </dsp:nvSpPr>
      <dsp:spPr>
        <a:xfrm>
          <a:off x="904754" y="179799"/>
          <a:ext cx="134544" cy="1345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242316-DA10-A047-B9CA-C255248AD020}">
      <dsp:nvSpPr>
        <dsp:cNvPr id="0" name=""/>
        <dsp:cNvSpPr/>
      </dsp:nvSpPr>
      <dsp:spPr>
        <a:xfrm>
          <a:off x="1024620" y="47946"/>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A1C647-AD5C-4443-8251-FF24C19C7A9E}">
      <dsp:nvSpPr>
        <dsp:cNvPr id="0" name=""/>
        <dsp:cNvSpPr/>
      </dsp:nvSpPr>
      <dsp:spPr>
        <a:xfrm>
          <a:off x="1180447" y="0"/>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FBD645-CF40-EF43-A538-32D176E6EC86}">
      <dsp:nvSpPr>
        <dsp:cNvPr id="0" name=""/>
        <dsp:cNvSpPr/>
      </dsp:nvSpPr>
      <dsp:spPr>
        <a:xfrm>
          <a:off x="1372234" y="83906"/>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64A53-C012-2E4A-8A97-23C36CB67D44}">
      <dsp:nvSpPr>
        <dsp:cNvPr id="0" name=""/>
        <dsp:cNvSpPr/>
      </dsp:nvSpPr>
      <dsp:spPr>
        <a:xfrm>
          <a:off x="1492100" y="143839"/>
          <a:ext cx="134544" cy="1345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2240DD-E266-F143-AEF5-E177DC126897}">
      <dsp:nvSpPr>
        <dsp:cNvPr id="0" name=""/>
        <dsp:cNvSpPr/>
      </dsp:nvSpPr>
      <dsp:spPr>
        <a:xfrm>
          <a:off x="1659914" y="275693"/>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AFD29-1BE5-C24D-B32A-FC4429D65348}">
      <dsp:nvSpPr>
        <dsp:cNvPr id="0" name=""/>
        <dsp:cNvSpPr/>
      </dsp:nvSpPr>
      <dsp:spPr>
        <a:xfrm>
          <a:off x="1731834" y="407546"/>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BCD21-3E94-0D4A-BC18-05154266A23F}">
      <dsp:nvSpPr>
        <dsp:cNvPr id="0" name=""/>
        <dsp:cNvSpPr/>
      </dsp:nvSpPr>
      <dsp:spPr>
        <a:xfrm>
          <a:off x="1108527" y="155826"/>
          <a:ext cx="220163" cy="2201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095930-B008-F34C-A306-D7A39C461FCB}">
      <dsp:nvSpPr>
        <dsp:cNvPr id="0" name=""/>
        <dsp:cNvSpPr/>
      </dsp:nvSpPr>
      <dsp:spPr>
        <a:xfrm>
          <a:off x="641047" y="611319"/>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D2DDB-F400-0641-A5CE-3D2AA5C4E7FC}">
      <dsp:nvSpPr>
        <dsp:cNvPr id="0" name=""/>
        <dsp:cNvSpPr/>
      </dsp:nvSpPr>
      <dsp:spPr>
        <a:xfrm>
          <a:off x="712967" y="719199"/>
          <a:ext cx="134544" cy="1345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CAB53-5782-6B4A-B710-5776C123580D}">
      <dsp:nvSpPr>
        <dsp:cNvPr id="0" name=""/>
        <dsp:cNvSpPr/>
      </dsp:nvSpPr>
      <dsp:spPr>
        <a:xfrm>
          <a:off x="892767" y="815093"/>
          <a:ext cx="195700" cy="195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1BA314-3B05-DF42-ACBA-A659B77DE7AC}">
      <dsp:nvSpPr>
        <dsp:cNvPr id="0" name=""/>
        <dsp:cNvSpPr/>
      </dsp:nvSpPr>
      <dsp:spPr>
        <a:xfrm>
          <a:off x="1144487" y="970919"/>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C0D749-134D-2949-8045-A61554EED10F}">
      <dsp:nvSpPr>
        <dsp:cNvPr id="0" name=""/>
        <dsp:cNvSpPr/>
      </dsp:nvSpPr>
      <dsp:spPr>
        <a:xfrm>
          <a:off x="1192434" y="815093"/>
          <a:ext cx="134544" cy="1345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F0786C-0E90-7D42-89E5-4448986D2AE5}">
      <dsp:nvSpPr>
        <dsp:cNvPr id="0" name=""/>
        <dsp:cNvSpPr/>
      </dsp:nvSpPr>
      <dsp:spPr>
        <a:xfrm>
          <a:off x="1312300" y="982906"/>
          <a:ext cx="85619" cy="8561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DB7B3-01FE-A344-AC91-7B19D5816E0B}">
      <dsp:nvSpPr>
        <dsp:cNvPr id="0" name=""/>
        <dsp:cNvSpPr/>
      </dsp:nvSpPr>
      <dsp:spPr>
        <a:xfrm>
          <a:off x="1420180" y="791119"/>
          <a:ext cx="195700" cy="195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374FA7-77BB-AD4A-AA76-772F8A3D8514}">
      <dsp:nvSpPr>
        <dsp:cNvPr id="0" name=""/>
        <dsp:cNvSpPr/>
      </dsp:nvSpPr>
      <dsp:spPr>
        <a:xfrm>
          <a:off x="1683887" y="743173"/>
          <a:ext cx="134544" cy="1345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06B56C-E8AF-FA4A-A02C-BC0597EDEFD1}">
      <dsp:nvSpPr>
        <dsp:cNvPr id="0" name=""/>
        <dsp:cNvSpPr/>
      </dsp:nvSpPr>
      <dsp:spPr>
        <a:xfrm>
          <a:off x="2221578" y="200866"/>
          <a:ext cx="395137" cy="7543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56793D-14D6-774B-B22D-9673921FE560}">
      <dsp:nvSpPr>
        <dsp:cNvPr id="0" name=""/>
        <dsp:cNvSpPr/>
      </dsp:nvSpPr>
      <dsp:spPr>
        <a:xfrm>
          <a:off x="2545761" y="190229"/>
          <a:ext cx="395137" cy="75435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FBB143-1C6A-3C46-AEEC-214D37634907}">
      <dsp:nvSpPr>
        <dsp:cNvPr id="0" name=""/>
        <dsp:cNvSpPr/>
      </dsp:nvSpPr>
      <dsp:spPr>
        <a:xfrm>
          <a:off x="3251979" y="179249"/>
          <a:ext cx="915999" cy="9159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Prediction + Selection</a:t>
          </a:r>
        </a:p>
      </dsp:txBody>
      <dsp:txXfrm>
        <a:off x="3386124" y="313394"/>
        <a:ext cx="647709" cy="647709"/>
      </dsp:txXfrm>
    </dsp:sp>
    <dsp:sp modelId="{26D0FD1D-4092-8B4F-845C-EFBBBE040352}">
      <dsp:nvSpPr>
        <dsp:cNvPr id="0" name=""/>
        <dsp:cNvSpPr/>
      </dsp:nvSpPr>
      <dsp:spPr>
        <a:xfrm>
          <a:off x="3177910" y="1099285"/>
          <a:ext cx="1077646" cy="664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Degradation probability </a:t>
          </a:r>
        </a:p>
      </dsp:txBody>
      <dsp:txXfrm>
        <a:off x="3177910" y="1099285"/>
        <a:ext cx="1077646" cy="664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B9432-BC2D-A84B-973E-3B08D7E07B6A}">
      <dsp:nvSpPr>
        <dsp:cNvPr id="0" name=""/>
        <dsp:cNvSpPr/>
      </dsp:nvSpPr>
      <dsp:spPr>
        <a:xfrm>
          <a:off x="-4" y="180466"/>
          <a:ext cx="3775015" cy="1828803"/>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0399E5-11EE-C44F-BFAE-0D0240EE2401}">
      <dsp:nvSpPr>
        <dsp:cNvPr id="0" name=""/>
        <dsp:cNvSpPr/>
      </dsp:nvSpPr>
      <dsp:spPr>
        <a:xfrm>
          <a:off x="329292" y="193216"/>
          <a:ext cx="1317802" cy="778133"/>
        </a:xfrm>
        <a:prstGeom prst="roundRect">
          <a:avLst/>
        </a:prstGeom>
        <a:solidFill>
          <a:schemeClr val="accent1">
            <a:lumMod val="75000"/>
            <a:alpha val="4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Density</a:t>
          </a:r>
        </a:p>
      </dsp:txBody>
      <dsp:txXfrm>
        <a:off x="367277" y="231201"/>
        <a:ext cx="1241832" cy="702163"/>
      </dsp:txXfrm>
    </dsp:sp>
    <dsp:sp modelId="{63A8F4E3-AEEA-7E44-99CC-15F1B986FAF2}">
      <dsp:nvSpPr>
        <dsp:cNvPr id="0" name=""/>
        <dsp:cNvSpPr/>
      </dsp:nvSpPr>
      <dsp:spPr>
        <a:xfrm>
          <a:off x="2237344" y="184179"/>
          <a:ext cx="1239185" cy="788380"/>
        </a:xfrm>
        <a:prstGeom prst="roundRect">
          <a:avLst/>
        </a:prstGeom>
        <a:solidFill>
          <a:srgbClr val="FF0000">
            <a:alpha val="43009"/>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err="1">
              <a:solidFill>
                <a:schemeClr val="tx1"/>
              </a:solidFill>
            </a:rPr>
            <a:t>T</a:t>
          </a:r>
          <a:r>
            <a:rPr lang="en-US" sz="1400" b="1" kern="1200" dirty="0" err="1">
              <a:solidFill>
                <a:schemeClr val="tx1"/>
              </a:solidFill>
            </a:rPr>
            <a:t>g</a:t>
          </a:r>
          <a:br>
            <a:rPr lang="en-US" sz="1400" b="1" kern="1200" dirty="0">
              <a:solidFill>
                <a:schemeClr val="tx1"/>
              </a:solidFill>
            </a:rPr>
          </a:br>
          <a:r>
            <a:rPr lang="en-US" sz="1400" b="1" kern="1200" dirty="0">
              <a:solidFill>
                <a:schemeClr val="tx1"/>
              </a:solidFill>
            </a:rPr>
            <a:t>Tm</a:t>
          </a:r>
          <a:endParaRPr lang="en-US" sz="1500" b="1" kern="1200" dirty="0">
            <a:solidFill>
              <a:schemeClr val="tx1"/>
            </a:solidFill>
          </a:endParaRPr>
        </a:p>
      </dsp:txBody>
      <dsp:txXfrm>
        <a:off x="2275830" y="222665"/>
        <a:ext cx="1162213" cy="711408"/>
      </dsp:txXfrm>
    </dsp:sp>
    <dsp:sp modelId="{FC56E299-2592-294B-BF12-DAAD68A93145}">
      <dsp:nvSpPr>
        <dsp:cNvPr id="0" name=""/>
        <dsp:cNvSpPr/>
      </dsp:nvSpPr>
      <dsp:spPr>
        <a:xfrm>
          <a:off x="350554" y="1189737"/>
          <a:ext cx="1275278" cy="794478"/>
        </a:xfrm>
        <a:prstGeom prst="roundRect">
          <a:avLst/>
        </a:prstGeom>
        <a:solidFill>
          <a:srgbClr val="92D050">
            <a:alpha val="82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Molecular Weight</a:t>
          </a:r>
        </a:p>
      </dsp:txBody>
      <dsp:txXfrm>
        <a:off x="389337" y="1228520"/>
        <a:ext cx="1197712" cy="716912"/>
      </dsp:txXfrm>
    </dsp:sp>
    <dsp:sp modelId="{7DBF65B6-CC86-BD4C-9A5E-4C23A1911B55}">
      <dsp:nvSpPr>
        <dsp:cNvPr id="0" name=""/>
        <dsp:cNvSpPr/>
      </dsp:nvSpPr>
      <dsp:spPr>
        <a:xfrm>
          <a:off x="2233102" y="1184430"/>
          <a:ext cx="1275322" cy="805093"/>
        </a:xfrm>
        <a:prstGeom prst="roundRect">
          <a:avLst/>
        </a:prstGeom>
        <a:solidFill>
          <a:schemeClr val="accent5">
            <a:lumMod val="60000"/>
            <a:lumOff val="40000"/>
            <a:alpha val="7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tx1"/>
              </a:solidFill>
            </a:rPr>
            <a:t>Chemical Composition</a:t>
          </a:r>
        </a:p>
      </dsp:txBody>
      <dsp:txXfrm>
        <a:off x="2272403" y="1223731"/>
        <a:ext cx="1196720" cy="726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30BA9-F0E4-D642-A6A8-366DBDA06CA4}">
      <dsp:nvSpPr>
        <dsp:cNvPr id="0" name=""/>
        <dsp:cNvSpPr/>
      </dsp:nvSpPr>
      <dsp:spPr>
        <a:xfrm>
          <a:off x="1201238" y="66"/>
          <a:ext cx="1444454" cy="667128"/>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2">
                  <a:lumMod val="75000"/>
                </a:schemeClr>
              </a:solidFill>
            </a:rPr>
            <a:t>Experiment</a:t>
          </a:r>
        </a:p>
      </dsp:txBody>
      <dsp:txXfrm>
        <a:off x="1233805" y="32633"/>
        <a:ext cx="1379320" cy="601994"/>
      </dsp:txXfrm>
    </dsp:sp>
    <dsp:sp modelId="{C9DE7AC7-ADA5-144F-8573-A7D86714F676}">
      <dsp:nvSpPr>
        <dsp:cNvPr id="0" name=""/>
        <dsp:cNvSpPr/>
      </dsp:nvSpPr>
      <dsp:spPr>
        <a:xfrm>
          <a:off x="1345683" y="667195"/>
          <a:ext cx="144445" cy="500346"/>
        </a:xfrm>
        <a:custGeom>
          <a:avLst/>
          <a:gdLst/>
          <a:ahLst/>
          <a:cxnLst/>
          <a:rect l="0" t="0" r="0" b="0"/>
          <a:pathLst>
            <a:path>
              <a:moveTo>
                <a:pt x="0" y="0"/>
              </a:moveTo>
              <a:lnTo>
                <a:pt x="0" y="500346"/>
              </a:lnTo>
              <a:lnTo>
                <a:pt x="144445" y="5003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414D45-8374-E941-8393-E357E22585FC}">
      <dsp:nvSpPr>
        <dsp:cNvPr id="0" name=""/>
        <dsp:cNvSpPr/>
      </dsp:nvSpPr>
      <dsp:spPr>
        <a:xfrm>
          <a:off x="1490129" y="833977"/>
          <a:ext cx="1067406" cy="667128"/>
        </a:xfrm>
        <a:prstGeom prst="roundRect">
          <a:avLst>
            <a:gd name="adj" fmla="val 10000"/>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Chemical composition via Raman</a:t>
          </a:r>
        </a:p>
      </dsp:txBody>
      <dsp:txXfrm>
        <a:off x="1509669" y="853517"/>
        <a:ext cx="1028326" cy="628048"/>
      </dsp:txXfrm>
    </dsp:sp>
    <dsp:sp modelId="{4E1D93C3-D796-474D-9322-98B042ED3C61}">
      <dsp:nvSpPr>
        <dsp:cNvPr id="0" name=""/>
        <dsp:cNvSpPr/>
      </dsp:nvSpPr>
      <dsp:spPr>
        <a:xfrm>
          <a:off x="1345683" y="667195"/>
          <a:ext cx="144445" cy="1336536"/>
        </a:xfrm>
        <a:custGeom>
          <a:avLst/>
          <a:gdLst/>
          <a:ahLst/>
          <a:cxnLst/>
          <a:rect l="0" t="0" r="0" b="0"/>
          <a:pathLst>
            <a:path>
              <a:moveTo>
                <a:pt x="0" y="0"/>
              </a:moveTo>
              <a:lnTo>
                <a:pt x="0" y="1336536"/>
              </a:lnTo>
              <a:lnTo>
                <a:pt x="144445" y="13365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9395D7-57DE-254C-991C-A636D8132686}">
      <dsp:nvSpPr>
        <dsp:cNvPr id="0" name=""/>
        <dsp:cNvSpPr/>
      </dsp:nvSpPr>
      <dsp:spPr>
        <a:xfrm>
          <a:off x="1490129" y="1667888"/>
          <a:ext cx="1082104" cy="671685"/>
        </a:xfrm>
        <a:prstGeom prst="roundRect">
          <a:avLst>
            <a:gd name="adj" fmla="val 10000"/>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Water absorption via mass gain</a:t>
          </a:r>
        </a:p>
      </dsp:txBody>
      <dsp:txXfrm>
        <a:off x="1509802" y="1687561"/>
        <a:ext cx="1042758" cy="632339"/>
      </dsp:txXfrm>
    </dsp:sp>
    <dsp:sp modelId="{204E7C92-8490-8A4C-996B-0302612504E5}">
      <dsp:nvSpPr>
        <dsp:cNvPr id="0" name=""/>
        <dsp:cNvSpPr/>
      </dsp:nvSpPr>
      <dsp:spPr>
        <a:xfrm>
          <a:off x="1345683" y="667195"/>
          <a:ext cx="144445" cy="2172725"/>
        </a:xfrm>
        <a:custGeom>
          <a:avLst/>
          <a:gdLst/>
          <a:ahLst/>
          <a:cxnLst/>
          <a:rect l="0" t="0" r="0" b="0"/>
          <a:pathLst>
            <a:path>
              <a:moveTo>
                <a:pt x="0" y="0"/>
              </a:moveTo>
              <a:lnTo>
                <a:pt x="0" y="2172725"/>
              </a:lnTo>
              <a:lnTo>
                <a:pt x="144445" y="21727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3CB669-CA55-BC45-87AF-7014D223D7C7}">
      <dsp:nvSpPr>
        <dsp:cNvPr id="0" name=""/>
        <dsp:cNvSpPr/>
      </dsp:nvSpPr>
      <dsp:spPr>
        <a:xfrm>
          <a:off x="1490129" y="2506356"/>
          <a:ext cx="1067406" cy="667128"/>
        </a:xfrm>
        <a:prstGeom prst="roundRect">
          <a:avLst>
            <a:gd name="adj" fmla="val 10000"/>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Thermal properties via TGA, DSC</a:t>
          </a:r>
        </a:p>
      </dsp:txBody>
      <dsp:txXfrm>
        <a:off x="1509669" y="2525896"/>
        <a:ext cx="1028326" cy="628048"/>
      </dsp:txXfrm>
    </dsp:sp>
    <dsp:sp modelId="{4DE469B3-B8AF-C546-82A5-4B80E94C3388}">
      <dsp:nvSpPr>
        <dsp:cNvPr id="0" name=""/>
        <dsp:cNvSpPr/>
      </dsp:nvSpPr>
      <dsp:spPr>
        <a:xfrm>
          <a:off x="1345683" y="667195"/>
          <a:ext cx="144445" cy="2900743"/>
        </a:xfrm>
        <a:custGeom>
          <a:avLst/>
          <a:gdLst/>
          <a:ahLst/>
          <a:cxnLst/>
          <a:rect l="0" t="0" r="0" b="0"/>
          <a:pathLst>
            <a:path>
              <a:moveTo>
                <a:pt x="0" y="0"/>
              </a:moveTo>
              <a:lnTo>
                <a:pt x="0" y="2900743"/>
              </a:lnTo>
              <a:lnTo>
                <a:pt x="144445" y="2900743"/>
              </a:lnTo>
            </a:path>
          </a:pathLst>
        </a:custGeom>
        <a:noFill/>
        <a:ln w="25400"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DC8AFAD7-267D-2C47-BD6D-0F25AA85773B}">
      <dsp:nvSpPr>
        <dsp:cNvPr id="0" name=""/>
        <dsp:cNvSpPr/>
      </dsp:nvSpPr>
      <dsp:spPr>
        <a:xfrm>
          <a:off x="1490129" y="3340267"/>
          <a:ext cx="935186" cy="455342"/>
        </a:xfrm>
        <a:prstGeom prst="roundRect">
          <a:avLst>
            <a:gd name="adj" fmla="val 10000"/>
          </a:avLst>
        </a:prstGeom>
        <a:solidFill>
          <a:schemeClr val="lt1">
            <a:alpha val="90000"/>
            <a:hueOff val="0"/>
            <a:satOff val="0"/>
            <a:lumOff val="0"/>
            <a:alphaOff val="0"/>
          </a:schemeClr>
        </a:solidFill>
        <a:ln w="25400" cap="flat" cmpd="sng" algn="ctr">
          <a:solidFill>
            <a:schemeClr val="accent6"/>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Bulk property change via tensile test</a:t>
          </a:r>
        </a:p>
      </dsp:txBody>
      <dsp:txXfrm>
        <a:off x="1503466" y="3353604"/>
        <a:ext cx="908512" cy="428668"/>
      </dsp:txXfrm>
    </dsp:sp>
    <dsp:sp modelId="{A428B5E5-CC15-AF4A-AB98-E9746CC2F363}">
      <dsp:nvSpPr>
        <dsp:cNvPr id="0" name=""/>
        <dsp:cNvSpPr/>
      </dsp:nvSpPr>
      <dsp:spPr>
        <a:xfrm>
          <a:off x="2979256" y="66"/>
          <a:ext cx="1334257" cy="667128"/>
        </a:xfrm>
        <a:prstGeom prst="roundRect">
          <a:avLst>
            <a:gd name="adj" fmla="val 10000"/>
          </a:avLst>
        </a:prstGeom>
        <a:solidFill>
          <a:schemeClr val="bg2">
            <a:alpha val="63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Simulation</a:t>
          </a:r>
        </a:p>
      </dsp:txBody>
      <dsp:txXfrm>
        <a:off x="2998796" y="19606"/>
        <a:ext cx="1295177" cy="628048"/>
      </dsp:txXfrm>
    </dsp:sp>
    <dsp:sp modelId="{5E0A2A98-8797-2646-B187-ECF781E54C0F}">
      <dsp:nvSpPr>
        <dsp:cNvPr id="0" name=""/>
        <dsp:cNvSpPr/>
      </dsp:nvSpPr>
      <dsp:spPr>
        <a:xfrm>
          <a:off x="3112682" y="667195"/>
          <a:ext cx="133425" cy="500346"/>
        </a:xfrm>
        <a:custGeom>
          <a:avLst/>
          <a:gdLst/>
          <a:ahLst/>
          <a:cxnLst/>
          <a:rect l="0" t="0" r="0" b="0"/>
          <a:pathLst>
            <a:path>
              <a:moveTo>
                <a:pt x="0" y="0"/>
              </a:moveTo>
              <a:lnTo>
                <a:pt x="0" y="500346"/>
              </a:lnTo>
              <a:lnTo>
                <a:pt x="133425" y="5003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2B6373-EABD-3649-B850-258A3EA49F10}">
      <dsp:nvSpPr>
        <dsp:cNvPr id="0" name=""/>
        <dsp:cNvSpPr/>
      </dsp:nvSpPr>
      <dsp:spPr>
        <a:xfrm>
          <a:off x="3246108" y="833977"/>
          <a:ext cx="1067406" cy="667128"/>
        </a:xfrm>
        <a:prstGeom prst="roundRect">
          <a:avLst>
            <a:gd name="adj" fmla="val 10000"/>
          </a:avLst>
        </a:prstGeom>
        <a:solidFill>
          <a:schemeClr val="lt1">
            <a:alpha val="90000"/>
            <a:hueOff val="0"/>
            <a:satOff val="0"/>
            <a:lumOff val="0"/>
            <a:alphaOff val="0"/>
          </a:schemeClr>
        </a:solidFill>
        <a:ln w="25400"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Chemical composition changes visualized</a:t>
          </a:r>
        </a:p>
      </dsp:txBody>
      <dsp:txXfrm>
        <a:off x="3265648" y="853517"/>
        <a:ext cx="1028326" cy="628048"/>
      </dsp:txXfrm>
    </dsp:sp>
    <dsp:sp modelId="{AE7A581C-4145-194A-BEF3-98739A01673D}">
      <dsp:nvSpPr>
        <dsp:cNvPr id="0" name=""/>
        <dsp:cNvSpPr/>
      </dsp:nvSpPr>
      <dsp:spPr>
        <a:xfrm>
          <a:off x="3112682" y="667195"/>
          <a:ext cx="133425" cy="1334257"/>
        </a:xfrm>
        <a:custGeom>
          <a:avLst/>
          <a:gdLst/>
          <a:ahLst/>
          <a:cxnLst/>
          <a:rect l="0" t="0" r="0" b="0"/>
          <a:pathLst>
            <a:path>
              <a:moveTo>
                <a:pt x="0" y="0"/>
              </a:moveTo>
              <a:lnTo>
                <a:pt x="0" y="1334257"/>
              </a:lnTo>
              <a:lnTo>
                <a:pt x="133425" y="133425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820292-9229-4D42-9EAC-8AF3E6F6AC81}">
      <dsp:nvSpPr>
        <dsp:cNvPr id="0" name=""/>
        <dsp:cNvSpPr/>
      </dsp:nvSpPr>
      <dsp:spPr>
        <a:xfrm>
          <a:off x="3246108" y="1667888"/>
          <a:ext cx="1067406" cy="667128"/>
        </a:xfrm>
        <a:prstGeom prst="roundRect">
          <a:avLst>
            <a:gd name="adj" fmla="val 10000"/>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Water absorption via surface area change</a:t>
          </a:r>
        </a:p>
      </dsp:txBody>
      <dsp:txXfrm>
        <a:off x="3265648" y="1687428"/>
        <a:ext cx="1028326" cy="628048"/>
      </dsp:txXfrm>
    </dsp:sp>
    <dsp:sp modelId="{BD717033-5D94-B34C-88BC-F4580D74A550}">
      <dsp:nvSpPr>
        <dsp:cNvPr id="0" name=""/>
        <dsp:cNvSpPr/>
      </dsp:nvSpPr>
      <dsp:spPr>
        <a:xfrm>
          <a:off x="3112682" y="667195"/>
          <a:ext cx="133425" cy="2155233"/>
        </a:xfrm>
        <a:custGeom>
          <a:avLst/>
          <a:gdLst/>
          <a:ahLst/>
          <a:cxnLst/>
          <a:rect l="0" t="0" r="0" b="0"/>
          <a:pathLst>
            <a:path>
              <a:moveTo>
                <a:pt x="0" y="0"/>
              </a:moveTo>
              <a:lnTo>
                <a:pt x="0" y="2155233"/>
              </a:lnTo>
              <a:lnTo>
                <a:pt x="133425" y="2155233"/>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sp>
    <dsp:sp modelId="{854886B6-0658-634A-93DB-2D2FBD07C5B0}">
      <dsp:nvSpPr>
        <dsp:cNvPr id="0" name=""/>
        <dsp:cNvSpPr/>
      </dsp:nvSpPr>
      <dsp:spPr>
        <a:xfrm>
          <a:off x="3246108" y="2501799"/>
          <a:ext cx="1067406" cy="641257"/>
        </a:xfrm>
        <a:prstGeom prst="roundRect">
          <a:avLst>
            <a:gd name="adj" fmla="val 10000"/>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Density + </a:t>
          </a:r>
          <a:r>
            <a:rPr lang="en-US" sz="900" kern="1200" baseline="0" dirty="0"/>
            <a:t>volume used to approximate thermal properties</a:t>
          </a:r>
          <a:endParaRPr lang="en-US" sz="900" kern="1200" dirty="0"/>
        </a:p>
      </dsp:txBody>
      <dsp:txXfrm>
        <a:off x="3264890" y="2520581"/>
        <a:ext cx="1029842" cy="603693"/>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a58a05af9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a58a05af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a58a05af9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a58a05af9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a37db00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ea37db00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a37db00c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a37db00c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a37db00c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a37db00c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a58a05a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a58a05a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a58a05af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a58a05af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a58a05af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a58a05af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58a05af9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a58a05af9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a58a05af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a58a05af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a58a05af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a58a05af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a58a05af9_0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a58a05af9_0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a58a05af9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a58a05af9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a58a05af9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a58a05af9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a58a05af9_0_1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a58a05af9_0_1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58a05af9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58a05af9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a58a05af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a58a05af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a58a05af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a58a05af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7977" y="1114025"/>
            <a:ext cx="7091400" cy="2267951"/>
          </a:xfrm>
          <a:prstGeom prst="rect">
            <a:avLst/>
          </a:prstGeom>
          <a:noFill/>
          <a:ln>
            <a:noFill/>
          </a:ln>
        </p:spPr>
        <p:txBody>
          <a:bodyPr spcFirstLastPara="1" wrap="square" lIns="91425" tIns="91425" rIns="91425" bIns="91425" anchor="b" anchorCtr="0">
            <a:normAutofit/>
          </a:bodyPr>
          <a:lstStyle/>
          <a:p>
            <a:pPr marL="0" lvl="0" indent="0" algn="l" rtl="0">
              <a:spcBef>
                <a:spcPts val="0"/>
              </a:spcBef>
              <a:spcAft>
                <a:spcPts val="0"/>
              </a:spcAft>
              <a:buClr>
                <a:schemeClr val="dk1"/>
              </a:buClr>
              <a:buSzPct val="30555"/>
              <a:buFont typeface="Arial"/>
              <a:buNone/>
            </a:pPr>
            <a:r>
              <a:rPr lang="en" sz="3200" b="1" dirty="0">
                <a:solidFill>
                  <a:schemeClr val="lt1"/>
                </a:solidFill>
                <a:latin typeface="Consolas" panose="020B0609020204030204" pitchFamily="49" charset="0"/>
                <a:ea typeface="Maven Pro"/>
                <a:cs typeface="Consolas" panose="020B0609020204030204" pitchFamily="49" charset="0"/>
                <a:sym typeface="Maven Pro"/>
              </a:rPr>
              <a:t>Intelligent Selection and Rational Co-Design of AM Polymers for Marine Applications </a:t>
            </a:r>
            <a:endParaRPr sz="3200" b="1" dirty="0">
              <a:solidFill>
                <a:schemeClr val="lt1"/>
              </a:solidFill>
              <a:latin typeface="Consolas" panose="020B0609020204030204" pitchFamily="49" charset="0"/>
              <a:ea typeface="Maven Pro"/>
              <a:cs typeface="Consolas" panose="020B0609020204030204" pitchFamily="49" charset="0"/>
              <a:sym typeface="Maven Pro"/>
            </a:endParaRPr>
          </a:p>
          <a:p>
            <a:pPr marL="0" lvl="0" indent="0" algn="ctr" rtl="0">
              <a:spcBef>
                <a:spcPts val="0"/>
              </a:spcBef>
              <a:spcAft>
                <a:spcPts val="0"/>
              </a:spcAft>
              <a:buNone/>
            </a:pPr>
            <a:endParaRPr dirty="0"/>
          </a:p>
        </p:txBody>
      </p:sp>
      <p:sp>
        <p:nvSpPr>
          <p:cNvPr id="55" name="Google Shape;55;p13"/>
          <p:cNvSpPr txBox="1"/>
          <p:nvPr/>
        </p:nvSpPr>
        <p:spPr>
          <a:xfrm>
            <a:off x="1370925" y="3991500"/>
            <a:ext cx="3703500" cy="1152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solidFill>
                  <a:schemeClr val="lt1"/>
                </a:solidFill>
                <a:latin typeface="Nunito"/>
                <a:ea typeface="Nunito"/>
                <a:cs typeface="Nunito"/>
                <a:sym typeface="Nunito"/>
              </a:rPr>
              <a:t>Carly Travis</a:t>
            </a:r>
            <a:endParaRPr sz="1660" b="1">
              <a:solidFill>
                <a:schemeClr val="lt1"/>
              </a:solidFill>
              <a:latin typeface="Nunito"/>
              <a:ea typeface="Nunito"/>
              <a:cs typeface="Nunito"/>
              <a:sym typeface="Nunito"/>
            </a:endParaRPr>
          </a:p>
          <a:p>
            <a:pPr marL="0" lvl="0" indent="0" algn="l" rtl="0">
              <a:lnSpc>
                <a:spcPct val="80000"/>
              </a:lnSpc>
              <a:spcBef>
                <a:spcPts val="0"/>
              </a:spcBef>
              <a:spcAft>
                <a:spcPts val="0"/>
              </a:spcAft>
              <a:buSzPts val="935"/>
              <a:buNone/>
            </a:pPr>
            <a:r>
              <a:rPr lang="en" sz="1660">
                <a:solidFill>
                  <a:schemeClr val="lt1"/>
                </a:solidFill>
                <a:latin typeface="Nunito"/>
                <a:ea typeface="Nunito"/>
                <a:cs typeface="Nunito"/>
                <a:sym typeface="Nunito"/>
              </a:rPr>
              <a:t>Applied Masters Student</a:t>
            </a:r>
            <a:endParaRPr sz="1660">
              <a:solidFill>
                <a:schemeClr val="lt1"/>
              </a:solidFill>
              <a:latin typeface="Nunito"/>
              <a:ea typeface="Nunito"/>
              <a:cs typeface="Nunito"/>
              <a:sym typeface="Nunito"/>
            </a:endParaRPr>
          </a:p>
          <a:p>
            <a:pPr marL="0" lvl="0" indent="0" algn="l" rtl="0">
              <a:lnSpc>
                <a:spcPct val="80000"/>
              </a:lnSpc>
              <a:spcBef>
                <a:spcPts val="0"/>
              </a:spcBef>
              <a:spcAft>
                <a:spcPts val="0"/>
              </a:spcAft>
              <a:buSzPts val="935"/>
              <a:buNone/>
            </a:pPr>
            <a:r>
              <a:rPr lang="en" sz="1660">
                <a:solidFill>
                  <a:schemeClr val="lt1"/>
                </a:solidFill>
                <a:latin typeface="Nunito"/>
                <a:ea typeface="Nunito"/>
                <a:cs typeface="Nunito"/>
                <a:sym typeface="Nunito"/>
              </a:rPr>
              <a:t>Materials Science and Engineering</a:t>
            </a:r>
            <a:endParaRPr sz="1660">
              <a:solidFill>
                <a:schemeClr val="lt1"/>
              </a:solidFill>
              <a:latin typeface="Nunito"/>
              <a:ea typeface="Nunito"/>
              <a:cs typeface="Nunito"/>
              <a:sym typeface="Nunito"/>
            </a:endParaRPr>
          </a:p>
          <a:p>
            <a:pPr marL="0" lvl="0" indent="0" algn="l" rtl="0">
              <a:lnSpc>
                <a:spcPct val="80000"/>
              </a:lnSpc>
              <a:spcBef>
                <a:spcPts val="0"/>
              </a:spcBef>
              <a:spcAft>
                <a:spcPts val="0"/>
              </a:spcAft>
              <a:buSzPts val="935"/>
              <a:buNone/>
            </a:pPr>
            <a:r>
              <a:rPr lang="en" sz="1660">
                <a:solidFill>
                  <a:schemeClr val="lt1"/>
                </a:solidFill>
                <a:latin typeface="Nunito"/>
                <a:ea typeface="Nunito"/>
                <a:cs typeface="Nunito"/>
                <a:sym typeface="Nunito"/>
              </a:rPr>
              <a:t>University of Washington</a:t>
            </a:r>
            <a:endParaRPr sz="1660">
              <a:solidFill>
                <a:schemeClr val="lt1"/>
              </a:solidFill>
              <a:latin typeface="Nunito"/>
              <a:ea typeface="Nunito"/>
              <a:cs typeface="Nunito"/>
              <a:sym typeface="Nunito"/>
            </a:endParaRPr>
          </a:p>
        </p:txBody>
      </p:sp>
      <p:pic>
        <p:nvPicPr>
          <p:cNvPr id="56" name="Google Shape;56;p13"/>
          <p:cNvPicPr preferRelativeResize="0"/>
          <p:nvPr/>
        </p:nvPicPr>
        <p:blipFill>
          <a:blip r:embed="rId4">
            <a:alphaModFix/>
          </a:blip>
          <a:stretch>
            <a:fillRect/>
          </a:stretch>
        </p:blipFill>
        <p:spPr>
          <a:xfrm>
            <a:off x="263950" y="4159913"/>
            <a:ext cx="1044276" cy="719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52400" y="1061275"/>
            <a:ext cx="5819151" cy="3929826"/>
          </a:xfrm>
          <a:prstGeom prst="rect">
            <a:avLst/>
          </a:prstGeom>
          <a:noFill/>
          <a:ln>
            <a:noFill/>
          </a:ln>
        </p:spPr>
      </p:pic>
      <p:sp>
        <p:nvSpPr>
          <p:cNvPr id="187" name="Google Shape;187;p28"/>
          <p:cNvSpPr txBox="1">
            <a:spLocks noGrp="1"/>
          </p:cNvSpPr>
          <p:nvPr>
            <p:ph type="title"/>
          </p:nvPr>
        </p:nvSpPr>
        <p:spPr>
          <a:xfrm>
            <a:off x="152400" y="19356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Validating unaged PPS composition via Raman</a:t>
            </a:r>
            <a:endParaRPr b="1" dirty="0"/>
          </a:p>
        </p:txBody>
      </p:sp>
      <p:pic>
        <p:nvPicPr>
          <p:cNvPr id="188" name="Google Shape;188;p28"/>
          <p:cNvPicPr preferRelativeResize="0"/>
          <p:nvPr/>
        </p:nvPicPr>
        <p:blipFill>
          <a:blip r:embed="rId4">
            <a:alphaModFix/>
          </a:blip>
          <a:stretch>
            <a:fillRect/>
          </a:stretch>
        </p:blipFill>
        <p:spPr>
          <a:xfrm>
            <a:off x="3367675" y="1768250"/>
            <a:ext cx="1830902" cy="650825"/>
          </a:xfrm>
          <a:prstGeom prst="rect">
            <a:avLst/>
          </a:prstGeom>
          <a:noFill/>
          <a:ln>
            <a:noFill/>
          </a:ln>
        </p:spPr>
      </p:pic>
      <p:graphicFrame>
        <p:nvGraphicFramePr>
          <p:cNvPr id="190" name="Google Shape;190;p28"/>
          <p:cNvGraphicFramePr/>
          <p:nvPr/>
        </p:nvGraphicFramePr>
        <p:xfrm>
          <a:off x="6236575" y="2493500"/>
          <a:ext cx="2381775" cy="2407770"/>
        </p:xfrm>
        <a:graphic>
          <a:graphicData uri="http://schemas.openxmlformats.org/drawingml/2006/table">
            <a:tbl>
              <a:tblPr>
                <a:noFill/>
                <a:tableStyleId>{417D4B80-E4FC-4CD0-A816-AA5AD3D24D00}</a:tableStyleId>
              </a:tblPr>
              <a:tblGrid>
                <a:gridCol w="1186100">
                  <a:extLst>
                    <a:ext uri="{9D8B030D-6E8A-4147-A177-3AD203B41FA5}">
                      <a16:colId xmlns:a16="http://schemas.microsoft.com/office/drawing/2014/main" val="20000"/>
                    </a:ext>
                  </a:extLst>
                </a:gridCol>
                <a:gridCol w="1195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Peak [cm</a:t>
                      </a:r>
                      <a:r>
                        <a:rPr lang="en" b="1" baseline="30000"/>
                        <a:t>-1</a:t>
                      </a:r>
                      <a:r>
                        <a:rPr lang="en" b="1"/>
                        <a:t>]</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t>Component</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13400">
                <a:tc>
                  <a:txBody>
                    <a:bodyPr/>
                    <a:lstStyle/>
                    <a:p>
                      <a:pPr marL="0" lvl="0" indent="0" algn="ctr" rtl="0">
                        <a:spcBef>
                          <a:spcPts val="0"/>
                        </a:spcBef>
                        <a:spcAft>
                          <a:spcPts val="0"/>
                        </a:spcAft>
                        <a:buNone/>
                      </a:pPr>
                      <a:r>
                        <a:rPr lang="en"/>
                        <a:t>1577, 629</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a:t>C-C </a:t>
                      </a:r>
                      <a:endParaRPr/>
                    </a:p>
                    <a:p>
                      <a:pPr marL="0" lvl="0" indent="0" algn="ctr" rtl="0">
                        <a:spcBef>
                          <a:spcPts val="0"/>
                        </a:spcBef>
                        <a:spcAft>
                          <a:spcPts val="0"/>
                        </a:spcAft>
                        <a:buNone/>
                      </a:pPr>
                      <a:r>
                        <a:rPr lang="en"/>
                        <a:t>(phenyl)</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1181</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tc>
                  <a:txBody>
                    <a:bodyPr/>
                    <a:lstStyle/>
                    <a:p>
                      <a:pPr marL="0" lvl="0" indent="0" algn="ctr" rtl="0">
                        <a:spcBef>
                          <a:spcPts val="0"/>
                        </a:spcBef>
                        <a:spcAft>
                          <a:spcPts val="0"/>
                        </a:spcAft>
                        <a:buNone/>
                      </a:pPr>
                      <a:r>
                        <a:rPr lang="en"/>
                        <a:t>C-H</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966"/>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1077</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t>C=CH (benzene) </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743</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C-S</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FC5E8"/>
                    </a:solidFill>
                  </a:tcPr>
                </a:tc>
                <a:extLst>
                  <a:ext uri="{0D108BD9-81ED-4DB2-BD59-A6C34878D82A}">
                    <a16:rowId xmlns:a16="http://schemas.microsoft.com/office/drawing/2014/main" val="10004"/>
                  </a:ext>
                </a:extLst>
              </a:tr>
            </a:tbl>
          </a:graphicData>
        </a:graphic>
      </p:graphicFrame>
      <p:grpSp>
        <p:nvGrpSpPr>
          <p:cNvPr id="191" name="Google Shape;191;p28"/>
          <p:cNvGrpSpPr/>
          <p:nvPr/>
        </p:nvGrpSpPr>
        <p:grpSpPr>
          <a:xfrm>
            <a:off x="6402600" y="1306503"/>
            <a:ext cx="1935276" cy="1062801"/>
            <a:chOff x="6660250" y="1306503"/>
            <a:chExt cx="1935276" cy="1062801"/>
          </a:xfrm>
        </p:grpSpPr>
        <p:pic>
          <p:nvPicPr>
            <p:cNvPr id="192" name="Google Shape;192;p28"/>
            <p:cNvPicPr preferRelativeResize="0"/>
            <p:nvPr/>
          </p:nvPicPr>
          <p:blipFill>
            <a:blip r:embed="rId5">
              <a:alphaModFix/>
            </a:blip>
            <a:stretch>
              <a:fillRect/>
            </a:stretch>
          </p:blipFill>
          <p:spPr>
            <a:xfrm>
              <a:off x="6660250" y="1306503"/>
              <a:ext cx="1935276" cy="1062801"/>
            </a:xfrm>
            <a:prstGeom prst="rect">
              <a:avLst/>
            </a:prstGeom>
            <a:noFill/>
            <a:ln>
              <a:noFill/>
            </a:ln>
          </p:spPr>
        </p:pic>
        <p:sp>
          <p:nvSpPr>
            <p:cNvPr id="193" name="Google Shape;193;p28"/>
            <p:cNvSpPr/>
            <p:nvPr/>
          </p:nvSpPr>
          <p:spPr>
            <a:xfrm>
              <a:off x="6957913" y="1373950"/>
              <a:ext cx="1002300" cy="927900"/>
            </a:xfrm>
            <a:prstGeom prst="ellipse">
              <a:avLst/>
            </a:prstGeom>
            <a:noFill/>
            <a:ln w="38100" cap="flat" cmpd="sng">
              <a:solidFill>
                <a:srgbClr val="E6B8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rot="-5400000">
              <a:off x="7363647" y="1840768"/>
              <a:ext cx="190836" cy="505764"/>
            </a:xfrm>
            <a:prstGeom prst="flowChartTerminator">
              <a:avLst/>
            </a:prstGeom>
            <a:noFill/>
            <a:ln w="3810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rot="-5400000">
              <a:off x="7902084" y="1487717"/>
              <a:ext cx="255474" cy="635742"/>
            </a:xfrm>
            <a:prstGeom prst="flowChartTerminator">
              <a:avLst/>
            </a:prstGeom>
            <a:noFill/>
            <a:ln w="3810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7110750" y="1412575"/>
              <a:ext cx="219600" cy="190800"/>
            </a:xfrm>
            <a:prstGeom prst="ellipse">
              <a:avLst/>
            </a:prstGeom>
            <a:noFill/>
            <a:ln w="381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202019" y="753969"/>
            <a:ext cx="5934014" cy="4389531"/>
          </a:xfrm>
          <a:prstGeom prst="rect">
            <a:avLst/>
          </a:prstGeom>
          <a:noFill/>
          <a:ln>
            <a:noFill/>
          </a:ln>
        </p:spPr>
      </p:pic>
      <p:pic>
        <p:nvPicPr>
          <p:cNvPr id="202" name="Google Shape;202;p29"/>
          <p:cNvPicPr preferRelativeResize="0"/>
          <p:nvPr/>
        </p:nvPicPr>
        <p:blipFill rotWithShape="1">
          <a:blip r:embed="rId4">
            <a:alphaModFix/>
          </a:blip>
          <a:srcRect t="9057" r="14668"/>
          <a:stretch/>
        </p:blipFill>
        <p:spPr>
          <a:xfrm>
            <a:off x="3498138" y="2271258"/>
            <a:ext cx="1718674" cy="1354951"/>
          </a:xfrm>
          <a:prstGeom prst="rect">
            <a:avLst/>
          </a:prstGeom>
          <a:noFill/>
          <a:ln>
            <a:noFill/>
          </a:ln>
        </p:spPr>
      </p:pic>
      <p:pic>
        <p:nvPicPr>
          <p:cNvPr id="203" name="Google Shape;203;p29"/>
          <p:cNvPicPr preferRelativeResize="0"/>
          <p:nvPr/>
        </p:nvPicPr>
        <p:blipFill rotWithShape="1">
          <a:blip r:embed="rId5">
            <a:alphaModFix/>
          </a:blip>
          <a:srcRect t="10490" r="13763"/>
          <a:stretch/>
        </p:blipFill>
        <p:spPr>
          <a:xfrm>
            <a:off x="602512" y="1527064"/>
            <a:ext cx="1609060" cy="1258666"/>
          </a:xfrm>
          <a:prstGeom prst="rect">
            <a:avLst/>
          </a:prstGeom>
          <a:noFill/>
          <a:ln>
            <a:noFill/>
          </a:ln>
        </p:spPr>
      </p:pic>
      <p:sp>
        <p:nvSpPr>
          <p:cNvPr id="205" name="Google Shape;205;p29"/>
          <p:cNvSpPr txBox="1"/>
          <p:nvPr/>
        </p:nvSpPr>
        <p:spPr>
          <a:xfrm>
            <a:off x="6049926" y="1675918"/>
            <a:ext cx="2980657" cy="2893069"/>
          </a:xfrm>
          <a:prstGeom prst="rect">
            <a:avLst/>
          </a:prstGeom>
          <a:noFill/>
          <a:ln>
            <a:noFill/>
          </a:ln>
        </p:spPr>
        <p:txBody>
          <a:bodyPr spcFirstLastPara="1" wrap="square" lIns="91425" tIns="91425" rIns="91425" bIns="91425" anchor="t" anchorCtr="0">
            <a:spAutoFit/>
          </a:bodyPr>
          <a:lstStyle/>
          <a:p>
            <a:pPr marL="571500" lvl="1" indent="-298450" algn="l" rtl="0">
              <a:spcBef>
                <a:spcPts val="0"/>
              </a:spcBef>
              <a:spcAft>
                <a:spcPts val="0"/>
              </a:spcAft>
              <a:buSzPts val="1100"/>
              <a:buFont typeface="Nunito"/>
              <a:buChar char="○"/>
            </a:pPr>
            <a:r>
              <a:rPr lang="en" sz="1100" dirty="0">
                <a:latin typeface="Nunito"/>
                <a:ea typeface="Nunito"/>
                <a:cs typeface="Nunito"/>
                <a:sym typeface="Nunito"/>
              </a:rPr>
              <a:t>Marine exposure at these temperatures has little influence on chemical composition over 14/28 day periods </a:t>
            </a:r>
            <a:br>
              <a:rPr lang="en" sz="1100" dirty="0">
                <a:latin typeface="Nunito"/>
                <a:ea typeface="Nunito"/>
                <a:cs typeface="Nunito"/>
                <a:sym typeface="Nunito"/>
              </a:rPr>
            </a:br>
            <a:endParaRPr sz="1100" dirty="0">
              <a:latin typeface="Nunito"/>
              <a:ea typeface="Nunito"/>
              <a:cs typeface="Nunito"/>
              <a:sym typeface="Nunito"/>
            </a:endParaRPr>
          </a:p>
          <a:p>
            <a:pPr marL="457200" lvl="0" indent="-298450" algn="l" rtl="0">
              <a:spcBef>
                <a:spcPts val="0"/>
              </a:spcBef>
              <a:spcAft>
                <a:spcPts val="0"/>
              </a:spcAft>
              <a:buSzPts val="1100"/>
              <a:buFont typeface="Nunito"/>
              <a:buChar char="●"/>
            </a:pPr>
            <a:r>
              <a:rPr lang="en" sz="1100" dirty="0">
                <a:latin typeface="Nunito"/>
                <a:ea typeface="Nunito"/>
                <a:cs typeface="Nunito"/>
                <a:sym typeface="Nunito"/>
              </a:rPr>
              <a:t>Minor change for:</a:t>
            </a:r>
            <a:endParaRPr sz="1100" dirty="0">
              <a:latin typeface="Nunito"/>
              <a:ea typeface="Nunito"/>
              <a:cs typeface="Nunito"/>
              <a:sym typeface="Nunito"/>
            </a:endParaRPr>
          </a:p>
          <a:p>
            <a:pPr marL="914400" lvl="1" indent="-298450" algn="l" rtl="0">
              <a:spcBef>
                <a:spcPts val="0"/>
              </a:spcBef>
              <a:spcAft>
                <a:spcPts val="0"/>
              </a:spcAft>
              <a:buSzPts val="1100"/>
              <a:buFont typeface="Nunito"/>
              <a:buChar char="○"/>
            </a:pPr>
            <a:r>
              <a:rPr lang="en" sz="1100" b="1" dirty="0">
                <a:latin typeface="Nunito"/>
                <a:ea typeface="Nunito"/>
                <a:cs typeface="Nunito"/>
                <a:sym typeface="Nunito"/>
              </a:rPr>
              <a:t>C-C phenyl group </a:t>
            </a:r>
            <a:r>
              <a:rPr lang="en" sz="1100" dirty="0">
                <a:latin typeface="Nunito"/>
                <a:ea typeface="Nunito"/>
                <a:cs typeface="Nunito"/>
                <a:sym typeface="Nunito"/>
              </a:rPr>
              <a:t>(1577 cm</a:t>
            </a:r>
            <a:r>
              <a:rPr lang="en" sz="1100" baseline="30000" dirty="0">
                <a:latin typeface="Nunito"/>
                <a:ea typeface="Nunito"/>
                <a:cs typeface="Nunito"/>
                <a:sym typeface="Nunito"/>
              </a:rPr>
              <a:t>-1</a:t>
            </a:r>
            <a:r>
              <a:rPr lang="en" sz="1100" dirty="0">
                <a:latin typeface="Nunito"/>
                <a:ea typeface="Nunito"/>
                <a:cs typeface="Nunito"/>
                <a:sym typeface="Nunito"/>
              </a:rPr>
              <a:t>) </a:t>
            </a:r>
            <a:endParaRPr sz="1100" dirty="0">
              <a:latin typeface="Nunito"/>
              <a:ea typeface="Nunito"/>
              <a:cs typeface="Nunito"/>
              <a:sym typeface="Nunito"/>
            </a:endParaRPr>
          </a:p>
          <a:p>
            <a:pPr marL="914400" lvl="1" indent="-298450" algn="l" rtl="0">
              <a:spcBef>
                <a:spcPts val="0"/>
              </a:spcBef>
              <a:spcAft>
                <a:spcPts val="0"/>
              </a:spcAft>
              <a:buSzPts val="1100"/>
              <a:buFont typeface="Nunito"/>
              <a:buChar char="○"/>
            </a:pPr>
            <a:r>
              <a:rPr lang="en" sz="1100" b="1" dirty="0">
                <a:latin typeface="Nunito"/>
                <a:ea typeface="Nunito"/>
                <a:cs typeface="Nunito"/>
                <a:sym typeface="Nunito"/>
              </a:rPr>
              <a:t>C-S bonds </a:t>
            </a:r>
            <a:r>
              <a:rPr lang="en" sz="1100" dirty="0">
                <a:latin typeface="Nunito"/>
                <a:ea typeface="Nunito"/>
                <a:cs typeface="Nunito"/>
                <a:sym typeface="Nunito"/>
              </a:rPr>
              <a:t>(743 cm</a:t>
            </a:r>
            <a:r>
              <a:rPr lang="en" sz="1100" baseline="30000" dirty="0">
                <a:latin typeface="Nunito"/>
                <a:ea typeface="Nunito"/>
                <a:cs typeface="Nunito"/>
                <a:sym typeface="Nunito"/>
              </a:rPr>
              <a:t>-1</a:t>
            </a:r>
            <a:r>
              <a:rPr lang="en" sz="1100" dirty="0">
                <a:latin typeface="Nunito"/>
                <a:ea typeface="Nunito"/>
                <a:cs typeface="Nunito"/>
                <a:sym typeface="Nunito"/>
              </a:rPr>
              <a:t>)</a:t>
            </a:r>
            <a:endParaRPr sz="1100" dirty="0">
              <a:latin typeface="Nunito"/>
              <a:ea typeface="Nunito"/>
              <a:cs typeface="Nunito"/>
              <a:sym typeface="Nunito"/>
            </a:endParaRPr>
          </a:p>
          <a:p>
            <a:pPr marL="0" lvl="0" indent="0" algn="l" rtl="0">
              <a:spcBef>
                <a:spcPts val="0"/>
              </a:spcBef>
              <a:spcAft>
                <a:spcPts val="0"/>
              </a:spcAft>
              <a:buNone/>
            </a:pPr>
            <a:endParaRPr sz="1100" dirty="0">
              <a:latin typeface="Nunito"/>
              <a:ea typeface="Nunito"/>
              <a:cs typeface="Nunito"/>
              <a:sym typeface="Nunito"/>
            </a:endParaRPr>
          </a:p>
          <a:p>
            <a:pPr marL="457200" lvl="0" indent="-298450" algn="l" rtl="0">
              <a:spcBef>
                <a:spcPts val="0"/>
              </a:spcBef>
              <a:spcAft>
                <a:spcPts val="0"/>
              </a:spcAft>
              <a:buSzPts val="1100"/>
              <a:buFont typeface="Nunito"/>
              <a:buChar char="●"/>
            </a:pPr>
            <a:r>
              <a:rPr lang="en" sz="1100" b="1" dirty="0">
                <a:latin typeface="Nunito"/>
                <a:ea typeface="Nunito"/>
                <a:cs typeface="Nunito"/>
                <a:sym typeface="Nunito"/>
              </a:rPr>
              <a:t>No change</a:t>
            </a:r>
            <a:r>
              <a:rPr lang="en" sz="1100" dirty="0">
                <a:latin typeface="Nunito"/>
                <a:ea typeface="Nunito"/>
                <a:cs typeface="Nunito"/>
                <a:sym typeface="Nunito"/>
              </a:rPr>
              <a:t> for </a:t>
            </a:r>
            <a:r>
              <a:rPr lang="en" sz="1100" b="1" dirty="0">
                <a:latin typeface="Nunito"/>
                <a:ea typeface="Nunito"/>
                <a:cs typeface="Nunito"/>
                <a:sym typeface="Nunito"/>
              </a:rPr>
              <a:t>C=C benzene ring </a:t>
            </a:r>
            <a:r>
              <a:rPr lang="en" sz="1100" dirty="0">
                <a:latin typeface="Nunito"/>
                <a:ea typeface="Nunito"/>
                <a:cs typeface="Nunito"/>
                <a:sym typeface="Nunito"/>
              </a:rPr>
              <a:t>(1077 cm</a:t>
            </a:r>
            <a:r>
              <a:rPr lang="en" sz="1100" baseline="30000" dirty="0">
                <a:latin typeface="Nunito"/>
                <a:ea typeface="Nunito"/>
                <a:cs typeface="Nunito"/>
                <a:sym typeface="Nunito"/>
              </a:rPr>
              <a:t>-1</a:t>
            </a:r>
            <a:r>
              <a:rPr lang="en" sz="1100" dirty="0">
                <a:latin typeface="Nunito"/>
                <a:ea typeface="Nunito"/>
                <a:cs typeface="Nunito"/>
                <a:sym typeface="Nunito"/>
              </a:rPr>
              <a:t>)</a:t>
            </a:r>
            <a:br>
              <a:rPr lang="en" sz="1100" dirty="0">
                <a:latin typeface="Nunito"/>
                <a:ea typeface="Nunito"/>
                <a:cs typeface="Nunito"/>
                <a:sym typeface="Nunito"/>
              </a:rPr>
            </a:br>
            <a:endParaRPr lang="en" sz="1100" dirty="0">
              <a:latin typeface="Nunito"/>
              <a:ea typeface="Nunito"/>
              <a:cs typeface="Nunito"/>
              <a:sym typeface="Nunito"/>
            </a:endParaRPr>
          </a:p>
          <a:p>
            <a:pPr marL="457200" lvl="0" indent="-298450" algn="l" rtl="0">
              <a:spcBef>
                <a:spcPts val="0"/>
              </a:spcBef>
              <a:spcAft>
                <a:spcPts val="0"/>
              </a:spcAft>
              <a:buSzPts val="1100"/>
              <a:buFont typeface="Nunito"/>
              <a:buChar char="●"/>
            </a:pPr>
            <a:r>
              <a:rPr lang="en" sz="1100" dirty="0">
                <a:latin typeface="Nunito"/>
                <a:ea typeface="Nunito"/>
                <a:cs typeface="Nunito"/>
                <a:sym typeface="Nunito"/>
              </a:rPr>
              <a:t>We should expect to see minimal change in chemical groups during simulation</a:t>
            </a:r>
            <a:endParaRPr sz="1100" dirty="0">
              <a:latin typeface="Nunito"/>
              <a:ea typeface="Nunito"/>
              <a:cs typeface="Nunito"/>
              <a:sym typeface="Nunito"/>
            </a:endParaRPr>
          </a:p>
        </p:txBody>
      </p:sp>
      <p:sp>
        <p:nvSpPr>
          <p:cNvPr id="2" name="TextBox 1">
            <a:extLst>
              <a:ext uri="{FF2B5EF4-FFF2-40B4-BE49-F238E27FC236}">
                <a16:creationId xmlns:a16="http://schemas.microsoft.com/office/drawing/2014/main" id="{36AFCA9E-8227-E84A-B399-AFC07C23A980}"/>
              </a:ext>
            </a:extLst>
          </p:cNvPr>
          <p:cNvSpPr txBox="1"/>
          <p:nvPr/>
        </p:nvSpPr>
        <p:spPr>
          <a:xfrm>
            <a:off x="6325398" y="940960"/>
            <a:ext cx="2705185" cy="738664"/>
          </a:xfrm>
          <a:prstGeom prst="rect">
            <a:avLst/>
          </a:prstGeom>
          <a:noFill/>
        </p:spPr>
        <p:txBody>
          <a:bodyPr wrap="square" rtlCol="0">
            <a:spAutoFit/>
          </a:bodyPr>
          <a:lstStyle/>
          <a:p>
            <a:r>
              <a:rPr lang="en-US" b="1" dirty="0"/>
              <a:t>PPS aged in seawater at temperatures of 50, 70C for 14 and 28 days</a:t>
            </a:r>
          </a:p>
        </p:txBody>
      </p:sp>
      <p:sp>
        <p:nvSpPr>
          <p:cNvPr id="8" name="Google Shape;187;p28">
            <a:extLst>
              <a:ext uri="{FF2B5EF4-FFF2-40B4-BE49-F238E27FC236}">
                <a16:creationId xmlns:a16="http://schemas.microsoft.com/office/drawing/2014/main" id="{0FFD033C-40B6-E545-960D-4177A39860B7}"/>
              </a:ext>
            </a:extLst>
          </p:cNvPr>
          <p:cNvSpPr txBox="1">
            <a:spLocks noGrp="1"/>
          </p:cNvSpPr>
          <p:nvPr>
            <p:ph type="title"/>
          </p:nvPr>
        </p:nvSpPr>
        <p:spPr>
          <a:xfrm>
            <a:off x="97175" y="8009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Validating PPS composition after aging</a:t>
            </a:r>
            <a:endParaRPr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4" name="Google Shape;12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0"/>
          <p:cNvPicPr preferRelativeResize="0"/>
          <p:nvPr/>
        </p:nvPicPr>
        <p:blipFill>
          <a:blip r:embed="rId3">
            <a:alphaModFix/>
          </a:blip>
          <a:stretch>
            <a:fillRect/>
          </a:stretch>
        </p:blipFill>
        <p:spPr>
          <a:xfrm>
            <a:off x="925752" y="0"/>
            <a:ext cx="729249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UTS - Aged 14 Days</a:t>
            </a:r>
            <a:endParaRPr b="1"/>
          </a:p>
        </p:txBody>
      </p:sp>
      <p:graphicFrame>
        <p:nvGraphicFramePr>
          <p:cNvPr id="131" name="Google Shape;131;p21"/>
          <p:cNvGraphicFramePr/>
          <p:nvPr/>
        </p:nvGraphicFramePr>
        <p:xfrm>
          <a:off x="5798600" y="1536547"/>
          <a:ext cx="3161975" cy="2339660"/>
        </p:xfrm>
        <a:graphic>
          <a:graphicData uri="http://schemas.openxmlformats.org/drawingml/2006/table">
            <a:tbl>
              <a:tblPr>
                <a:noFill/>
                <a:tableStyleId>{417D4B80-E4FC-4CD0-A816-AA5AD3D24D00}</a:tableStyleId>
              </a:tblPr>
              <a:tblGrid>
                <a:gridCol w="872900">
                  <a:extLst>
                    <a:ext uri="{9D8B030D-6E8A-4147-A177-3AD203B41FA5}">
                      <a16:colId xmlns:a16="http://schemas.microsoft.com/office/drawing/2014/main" val="20000"/>
                    </a:ext>
                  </a:extLst>
                </a:gridCol>
                <a:gridCol w="708075">
                  <a:extLst>
                    <a:ext uri="{9D8B030D-6E8A-4147-A177-3AD203B41FA5}">
                      <a16:colId xmlns:a16="http://schemas.microsoft.com/office/drawing/2014/main" val="20001"/>
                    </a:ext>
                  </a:extLst>
                </a:gridCol>
                <a:gridCol w="790500">
                  <a:extLst>
                    <a:ext uri="{9D8B030D-6E8A-4147-A177-3AD203B41FA5}">
                      <a16:colId xmlns:a16="http://schemas.microsoft.com/office/drawing/2014/main" val="20002"/>
                    </a:ext>
                  </a:extLst>
                </a:gridCol>
                <a:gridCol w="790500">
                  <a:extLst>
                    <a:ext uri="{9D8B030D-6E8A-4147-A177-3AD203B41FA5}">
                      <a16:colId xmlns:a16="http://schemas.microsoft.com/office/drawing/2014/main" val="20003"/>
                    </a:ext>
                  </a:extLst>
                </a:gridCol>
              </a:tblGrid>
              <a:tr h="665650">
                <a:tc>
                  <a:txBody>
                    <a:bodyPr/>
                    <a:lstStyle/>
                    <a:p>
                      <a:pPr marL="0" lvl="0" indent="0" algn="ctr" rtl="0">
                        <a:spcBef>
                          <a:spcPts val="0"/>
                        </a:spcBef>
                        <a:spcAft>
                          <a:spcPts val="0"/>
                        </a:spcAft>
                        <a:buNone/>
                      </a:pPr>
                      <a:r>
                        <a:rPr lang="en" sz="1700" b="1"/>
                        <a:t>Temp (℃)</a:t>
                      </a:r>
                      <a:endParaRPr sz="17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2100" b="1"/>
                        <a:t>30</a:t>
                      </a:r>
                      <a:endParaRPr sz="2100" b="1"/>
                    </a:p>
                  </a:txBody>
                  <a:tcPr marL="91425" marR="91425" marT="91425" marB="91425" anchor="ctr">
                    <a:solidFill>
                      <a:srgbClr val="B6D7A8"/>
                    </a:solidFill>
                  </a:tcPr>
                </a:tc>
                <a:tc>
                  <a:txBody>
                    <a:bodyPr/>
                    <a:lstStyle/>
                    <a:p>
                      <a:pPr marL="0" lvl="0" indent="0" algn="ctr" rtl="0">
                        <a:spcBef>
                          <a:spcPts val="0"/>
                        </a:spcBef>
                        <a:spcAft>
                          <a:spcPts val="0"/>
                        </a:spcAft>
                        <a:buNone/>
                      </a:pPr>
                      <a:r>
                        <a:rPr lang="en" sz="2100" b="1"/>
                        <a:t>50</a:t>
                      </a:r>
                      <a:endParaRPr sz="2100" b="1"/>
                    </a:p>
                  </a:txBody>
                  <a:tcPr marL="91425" marR="91425" marT="91425" marB="91425" anchor="ctr">
                    <a:solidFill>
                      <a:srgbClr val="9FC5E8"/>
                    </a:solidFill>
                  </a:tcPr>
                </a:tc>
                <a:tc>
                  <a:txBody>
                    <a:bodyPr/>
                    <a:lstStyle/>
                    <a:p>
                      <a:pPr marL="0" lvl="0" indent="0" algn="ctr" rtl="0">
                        <a:spcBef>
                          <a:spcPts val="0"/>
                        </a:spcBef>
                        <a:spcAft>
                          <a:spcPts val="0"/>
                        </a:spcAft>
                        <a:buNone/>
                      </a:pPr>
                      <a:r>
                        <a:rPr lang="en" sz="2100" b="1"/>
                        <a:t>70</a:t>
                      </a:r>
                      <a:endParaRPr sz="2100" b="1"/>
                    </a:p>
                  </a:txBody>
                  <a:tcPr marL="91425" marR="91425" marT="91425" marB="91425" anchor="ctr">
                    <a:solidFill>
                      <a:srgbClr val="FFE599"/>
                    </a:solidFill>
                  </a:tcPr>
                </a:tc>
                <a:extLst>
                  <a:ext uri="{0D108BD9-81ED-4DB2-BD59-A6C34878D82A}">
                    <a16:rowId xmlns:a16="http://schemas.microsoft.com/office/drawing/2014/main" val="10000"/>
                  </a:ext>
                </a:extLst>
              </a:tr>
              <a:tr h="819325">
                <a:tc>
                  <a:txBody>
                    <a:bodyPr/>
                    <a:lstStyle/>
                    <a:p>
                      <a:pPr marL="0" lvl="0" indent="0" algn="ctr" rtl="0">
                        <a:spcBef>
                          <a:spcPts val="0"/>
                        </a:spcBef>
                        <a:spcAft>
                          <a:spcPts val="0"/>
                        </a:spcAft>
                        <a:buNone/>
                      </a:pPr>
                      <a:r>
                        <a:rPr lang="en" sz="1600" b="1"/>
                        <a:t>UTS (MPa)</a:t>
                      </a:r>
                      <a:endParaRPr sz="16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1600"/>
                        <a:t>47.37</a:t>
                      </a:r>
                      <a:endParaRPr sz="1600"/>
                    </a:p>
                  </a:txBody>
                  <a:tcPr marL="91425" marR="91425" marT="91425" marB="91425" anchor="ctr">
                    <a:solidFill>
                      <a:srgbClr val="D9EAD3"/>
                    </a:solidFill>
                  </a:tcPr>
                </a:tc>
                <a:tc>
                  <a:txBody>
                    <a:bodyPr/>
                    <a:lstStyle/>
                    <a:p>
                      <a:pPr marL="0" lvl="0" indent="0" algn="ctr" rtl="0">
                        <a:spcBef>
                          <a:spcPts val="0"/>
                        </a:spcBef>
                        <a:spcAft>
                          <a:spcPts val="0"/>
                        </a:spcAft>
                        <a:buNone/>
                      </a:pPr>
                      <a:r>
                        <a:rPr lang="en" sz="1600"/>
                        <a:t>50.05</a:t>
                      </a:r>
                      <a:endParaRPr sz="1600"/>
                    </a:p>
                  </a:txBody>
                  <a:tcPr marL="91425" marR="91425" marT="91425" marB="91425" anchor="ctr">
                    <a:solidFill>
                      <a:srgbClr val="CFE2F3"/>
                    </a:solidFill>
                  </a:tcPr>
                </a:tc>
                <a:tc>
                  <a:txBody>
                    <a:bodyPr/>
                    <a:lstStyle/>
                    <a:p>
                      <a:pPr marL="0" lvl="0" indent="0" algn="ctr" rtl="0">
                        <a:spcBef>
                          <a:spcPts val="0"/>
                        </a:spcBef>
                        <a:spcAft>
                          <a:spcPts val="0"/>
                        </a:spcAft>
                        <a:buNone/>
                      </a:pPr>
                      <a:r>
                        <a:rPr lang="en" sz="1600"/>
                        <a:t>52.81</a:t>
                      </a:r>
                      <a:endParaRPr sz="1600"/>
                    </a:p>
                  </a:txBody>
                  <a:tcPr marL="91425" marR="91425" marT="91425" marB="91425" anchor="ctr">
                    <a:solidFill>
                      <a:srgbClr val="FFF2CC"/>
                    </a:solidFill>
                  </a:tcPr>
                </a:tc>
                <a:extLst>
                  <a:ext uri="{0D108BD9-81ED-4DB2-BD59-A6C34878D82A}">
                    <a16:rowId xmlns:a16="http://schemas.microsoft.com/office/drawing/2014/main" val="10001"/>
                  </a:ext>
                </a:extLst>
              </a:tr>
              <a:tr h="819325">
                <a:tc>
                  <a:txBody>
                    <a:bodyPr/>
                    <a:lstStyle/>
                    <a:p>
                      <a:pPr marL="0" lvl="0" indent="0" algn="ctr" rtl="0">
                        <a:spcBef>
                          <a:spcPts val="0"/>
                        </a:spcBef>
                        <a:spcAft>
                          <a:spcPts val="0"/>
                        </a:spcAft>
                        <a:buNone/>
                      </a:pPr>
                      <a:r>
                        <a:rPr lang="en" sz="1600" b="1"/>
                        <a:t>STDEV</a:t>
                      </a:r>
                      <a:endParaRPr sz="16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1600"/>
                        <a:t>1.23</a:t>
                      </a:r>
                      <a:endParaRPr sz="1600"/>
                    </a:p>
                  </a:txBody>
                  <a:tcPr marL="91425" marR="91425" marT="91425" marB="91425" anchor="ctr">
                    <a:solidFill>
                      <a:srgbClr val="D9EAD3"/>
                    </a:solidFill>
                  </a:tcPr>
                </a:tc>
                <a:tc>
                  <a:txBody>
                    <a:bodyPr/>
                    <a:lstStyle/>
                    <a:p>
                      <a:pPr marL="0" lvl="0" indent="0" algn="ctr" rtl="0">
                        <a:spcBef>
                          <a:spcPts val="0"/>
                        </a:spcBef>
                        <a:spcAft>
                          <a:spcPts val="0"/>
                        </a:spcAft>
                        <a:buNone/>
                      </a:pPr>
                      <a:r>
                        <a:rPr lang="en" sz="1600"/>
                        <a:t>1.13</a:t>
                      </a:r>
                      <a:endParaRPr sz="1600"/>
                    </a:p>
                  </a:txBody>
                  <a:tcPr marL="91425" marR="91425" marT="91425" marB="91425" anchor="ctr">
                    <a:solidFill>
                      <a:srgbClr val="CFE2F3"/>
                    </a:solidFill>
                  </a:tcPr>
                </a:tc>
                <a:tc>
                  <a:txBody>
                    <a:bodyPr/>
                    <a:lstStyle/>
                    <a:p>
                      <a:pPr marL="0" lvl="0" indent="0" algn="ctr" rtl="0">
                        <a:spcBef>
                          <a:spcPts val="0"/>
                        </a:spcBef>
                        <a:spcAft>
                          <a:spcPts val="0"/>
                        </a:spcAft>
                        <a:buNone/>
                      </a:pPr>
                      <a:r>
                        <a:rPr lang="en" sz="1600"/>
                        <a:t>1.31</a:t>
                      </a:r>
                      <a:endParaRPr sz="1600"/>
                    </a:p>
                  </a:txBody>
                  <a:tcPr marL="91425" marR="91425" marT="91425" marB="91425" anchor="ctr">
                    <a:solidFill>
                      <a:srgbClr val="FFF2CC"/>
                    </a:solidFill>
                  </a:tcPr>
                </a:tc>
                <a:extLst>
                  <a:ext uri="{0D108BD9-81ED-4DB2-BD59-A6C34878D82A}">
                    <a16:rowId xmlns:a16="http://schemas.microsoft.com/office/drawing/2014/main" val="10002"/>
                  </a:ext>
                </a:extLst>
              </a:tr>
            </a:tbl>
          </a:graphicData>
        </a:graphic>
      </p:graphicFrame>
      <p:pic>
        <p:nvPicPr>
          <p:cNvPr id="132" name="Google Shape;132;p21"/>
          <p:cNvPicPr preferRelativeResize="0"/>
          <p:nvPr/>
        </p:nvPicPr>
        <p:blipFill>
          <a:blip r:embed="rId3">
            <a:alphaModFix/>
          </a:blip>
          <a:stretch>
            <a:fillRect/>
          </a:stretch>
        </p:blipFill>
        <p:spPr>
          <a:xfrm>
            <a:off x="0" y="1170125"/>
            <a:ext cx="5663825" cy="3407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UTS - 28 Days</a:t>
            </a:r>
            <a:endParaRPr b="1"/>
          </a:p>
        </p:txBody>
      </p:sp>
      <p:graphicFrame>
        <p:nvGraphicFramePr>
          <p:cNvPr id="138" name="Google Shape;138;p22"/>
          <p:cNvGraphicFramePr/>
          <p:nvPr/>
        </p:nvGraphicFramePr>
        <p:xfrm>
          <a:off x="6215225" y="1546485"/>
          <a:ext cx="3000000" cy="3000000"/>
        </p:xfrm>
        <a:graphic>
          <a:graphicData uri="http://schemas.openxmlformats.org/drawingml/2006/table">
            <a:tbl>
              <a:tblPr>
                <a:noFill/>
                <a:tableStyleId>{417D4B80-E4FC-4CD0-A816-AA5AD3D24D00}</a:tableStyleId>
              </a:tblPr>
              <a:tblGrid>
                <a:gridCol w="970375">
                  <a:extLst>
                    <a:ext uri="{9D8B030D-6E8A-4147-A177-3AD203B41FA5}">
                      <a16:colId xmlns:a16="http://schemas.microsoft.com/office/drawing/2014/main" val="20000"/>
                    </a:ext>
                  </a:extLst>
                </a:gridCol>
                <a:gridCol w="878750">
                  <a:extLst>
                    <a:ext uri="{9D8B030D-6E8A-4147-A177-3AD203B41FA5}">
                      <a16:colId xmlns:a16="http://schemas.microsoft.com/office/drawing/2014/main" val="20001"/>
                    </a:ext>
                  </a:extLst>
                </a:gridCol>
                <a:gridCol w="878750">
                  <a:extLst>
                    <a:ext uri="{9D8B030D-6E8A-4147-A177-3AD203B41FA5}">
                      <a16:colId xmlns:a16="http://schemas.microsoft.com/office/drawing/2014/main" val="20002"/>
                    </a:ext>
                  </a:extLst>
                </a:gridCol>
              </a:tblGrid>
              <a:tr h="701000">
                <a:tc>
                  <a:txBody>
                    <a:bodyPr/>
                    <a:lstStyle/>
                    <a:p>
                      <a:pPr marL="0" lvl="0" indent="0" algn="ctr" rtl="0">
                        <a:spcBef>
                          <a:spcPts val="0"/>
                        </a:spcBef>
                        <a:spcAft>
                          <a:spcPts val="0"/>
                        </a:spcAft>
                        <a:buNone/>
                      </a:pPr>
                      <a:r>
                        <a:rPr lang="en" sz="1700" b="1"/>
                        <a:t>Temp (℃)</a:t>
                      </a:r>
                      <a:endParaRPr sz="17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2100" b="1"/>
                        <a:t>50</a:t>
                      </a:r>
                      <a:endParaRPr sz="2100" b="1"/>
                    </a:p>
                  </a:txBody>
                  <a:tcPr marL="91425" marR="91425" marT="91425" marB="91425" anchor="ctr">
                    <a:solidFill>
                      <a:srgbClr val="9FC5E8"/>
                    </a:solidFill>
                  </a:tcPr>
                </a:tc>
                <a:tc>
                  <a:txBody>
                    <a:bodyPr/>
                    <a:lstStyle/>
                    <a:p>
                      <a:pPr marL="0" lvl="0" indent="0" algn="ctr" rtl="0">
                        <a:spcBef>
                          <a:spcPts val="0"/>
                        </a:spcBef>
                        <a:spcAft>
                          <a:spcPts val="0"/>
                        </a:spcAft>
                        <a:buNone/>
                      </a:pPr>
                      <a:r>
                        <a:rPr lang="en" sz="2100" b="1"/>
                        <a:t>70</a:t>
                      </a:r>
                      <a:endParaRPr sz="2100" b="1"/>
                    </a:p>
                  </a:txBody>
                  <a:tcPr marL="91425" marR="91425" marT="91425" marB="91425" anchor="ctr">
                    <a:solidFill>
                      <a:srgbClr val="FFE599"/>
                    </a:solidFill>
                  </a:tcPr>
                </a:tc>
                <a:extLst>
                  <a:ext uri="{0D108BD9-81ED-4DB2-BD59-A6C34878D82A}">
                    <a16:rowId xmlns:a16="http://schemas.microsoft.com/office/drawing/2014/main" val="10000"/>
                  </a:ext>
                </a:extLst>
              </a:tr>
              <a:tr h="862850">
                <a:tc>
                  <a:txBody>
                    <a:bodyPr/>
                    <a:lstStyle/>
                    <a:p>
                      <a:pPr marL="0" lvl="0" indent="0" algn="ctr" rtl="0">
                        <a:spcBef>
                          <a:spcPts val="0"/>
                        </a:spcBef>
                        <a:spcAft>
                          <a:spcPts val="0"/>
                        </a:spcAft>
                        <a:buNone/>
                      </a:pPr>
                      <a:r>
                        <a:rPr lang="en" sz="1600" b="1"/>
                        <a:t>UTS (MPa)</a:t>
                      </a:r>
                      <a:endParaRPr sz="16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1900"/>
                        <a:t>35.47</a:t>
                      </a:r>
                      <a:endParaRPr sz="1900"/>
                    </a:p>
                  </a:txBody>
                  <a:tcPr marL="91425" marR="91425" marT="91425" marB="91425" anchor="ctr">
                    <a:solidFill>
                      <a:srgbClr val="CFE2F3"/>
                    </a:solidFill>
                  </a:tcPr>
                </a:tc>
                <a:tc>
                  <a:txBody>
                    <a:bodyPr/>
                    <a:lstStyle/>
                    <a:p>
                      <a:pPr marL="0" lvl="0" indent="0" algn="ctr" rtl="0">
                        <a:spcBef>
                          <a:spcPts val="0"/>
                        </a:spcBef>
                        <a:spcAft>
                          <a:spcPts val="0"/>
                        </a:spcAft>
                        <a:buNone/>
                      </a:pPr>
                      <a:r>
                        <a:rPr lang="en" sz="1900"/>
                        <a:t>43.79</a:t>
                      </a:r>
                      <a:endParaRPr sz="1900"/>
                    </a:p>
                  </a:txBody>
                  <a:tcPr marL="91425" marR="91425" marT="91425" marB="91425" anchor="ctr">
                    <a:solidFill>
                      <a:srgbClr val="FFF2CC"/>
                    </a:solidFill>
                  </a:tcPr>
                </a:tc>
                <a:extLst>
                  <a:ext uri="{0D108BD9-81ED-4DB2-BD59-A6C34878D82A}">
                    <a16:rowId xmlns:a16="http://schemas.microsoft.com/office/drawing/2014/main" val="10001"/>
                  </a:ext>
                </a:extLst>
              </a:tr>
              <a:tr h="862850">
                <a:tc>
                  <a:txBody>
                    <a:bodyPr/>
                    <a:lstStyle/>
                    <a:p>
                      <a:pPr marL="0" lvl="0" indent="0" algn="ctr" rtl="0">
                        <a:spcBef>
                          <a:spcPts val="0"/>
                        </a:spcBef>
                        <a:spcAft>
                          <a:spcPts val="0"/>
                        </a:spcAft>
                        <a:buNone/>
                      </a:pPr>
                      <a:r>
                        <a:rPr lang="en" sz="1600" b="1"/>
                        <a:t>STDEV</a:t>
                      </a:r>
                      <a:endParaRPr sz="1600" b="1"/>
                    </a:p>
                  </a:txBody>
                  <a:tcPr marL="91425" marR="91425" marT="91425" marB="91425" anchor="ctr">
                    <a:solidFill>
                      <a:schemeClr val="lt2"/>
                    </a:solidFill>
                  </a:tcPr>
                </a:tc>
                <a:tc>
                  <a:txBody>
                    <a:bodyPr/>
                    <a:lstStyle/>
                    <a:p>
                      <a:pPr marL="0" lvl="0" indent="0" algn="ctr" rtl="0">
                        <a:spcBef>
                          <a:spcPts val="0"/>
                        </a:spcBef>
                        <a:spcAft>
                          <a:spcPts val="0"/>
                        </a:spcAft>
                        <a:buNone/>
                      </a:pPr>
                      <a:r>
                        <a:rPr lang="en" sz="1900"/>
                        <a:t>1.41</a:t>
                      </a:r>
                      <a:endParaRPr sz="1900"/>
                    </a:p>
                  </a:txBody>
                  <a:tcPr marL="91425" marR="91425" marT="91425" marB="91425" anchor="ctr">
                    <a:solidFill>
                      <a:srgbClr val="CFE2F3"/>
                    </a:solidFill>
                  </a:tcPr>
                </a:tc>
                <a:tc>
                  <a:txBody>
                    <a:bodyPr/>
                    <a:lstStyle/>
                    <a:p>
                      <a:pPr marL="0" lvl="0" indent="0" algn="ctr" rtl="0">
                        <a:spcBef>
                          <a:spcPts val="0"/>
                        </a:spcBef>
                        <a:spcAft>
                          <a:spcPts val="0"/>
                        </a:spcAft>
                        <a:buNone/>
                      </a:pPr>
                      <a:r>
                        <a:rPr lang="en" sz="1900"/>
                        <a:t>9.56</a:t>
                      </a:r>
                      <a:endParaRPr sz="1900"/>
                    </a:p>
                  </a:txBody>
                  <a:tcPr marL="91425" marR="91425" marT="91425" marB="91425" anchor="ctr">
                    <a:solidFill>
                      <a:srgbClr val="FFF2CC"/>
                    </a:solidFill>
                  </a:tcPr>
                </a:tc>
                <a:extLst>
                  <a:ext uri="{0D108BD9-81ED-4DB2-BD59-A6C34878D82A}">
                    <a16:rowId xmlns:a16="http://schemas.microsoft.com/office/drawing/2014/main" val="10002"/>
                  </a:ext>
                </a:extLst>
              </a:tr>
            </a:tbl>
          </a:graphicData>
        </a:graphic>
      </p:graphicFrame>
      <p:pic>
        <p:nvPicPr>
          <p:cNvPr id="139" name="Google Shape;139;p22"/>
          <p:cNvPicPr preferRelativeResize="0"/>
          <p:nvPr/>
        </p:nvPicPr>
        <p:blipFill>
          <a:blip r:embed="rId3">
            <a:alphaModFix/>
          </a:blip>
          <a:stretch>
            <a:fillRect/>
          </a:stretch>
        </p:blipFill>
        <p:spPr>
          <a:xfrm>
            <a:off x="152400" y="1170125"/>
            <a:ext cx="5695753"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170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Overall Comparison UTS</a:t>
            </a:r>
            <a:endParaRPr b="1"/>
          </a:p>
        </p:txBody>
      </p:sp>
      <p:pic>
        <p:nvPicPr>
          <p:cNvPr id="145" name="Google Shape;145;p23"/>
          <p:cNvPicPr preferRelativeResize="0"/>
          <p:nvPr/>
        </p:nvPicPr>
        <p:blipFill>
          <a:blip r:embed="rId3">
            <a:alphaModFix/>
          </a:blip>
          <a:stretch>
            <a:fillRect/>
          </a:stretch>
        </p:blipFill>
        <p:spPr>
          <a:xfrm>
            <a:off x="152400" y="743175"/>
            <a:ext cx="6513475" cy="4247925"/>
          </a:xfrm>
          <a:prstGeom prst="rect">
            <a:avLst/>
          </a:prstGeom>
          <a:noFill/>
          <a:ln>
            <a:noFill/>
          </a:ln>
        </p:spPr>
      </p:pic>
      <p:pic>
        <p:nvPicPr>
          <p:cNvPr id="146" name="Google Shape;146;p23"/>
          <p:cNvPicPr preferRelativeResize="0"/>
          <p:nvPr/>
        </p:nvPicPr>
        <p:blipFill rotWithShape="1">
          <a:blip r:embed="rId4">
            <a:alphaModFix/>
          </a:blip>
          <a:srcRect l="84191" t="38890" b="25502"/>
          <a:stretch/>
        </p:blipFill>
        <p:spPr>
          <a:xfrm>
            <a:off x="6794175" y="1971915"/>
            <a:ext cx="1328525" cy="1790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52" name="Google Shape;152;p24"/>
          <p:cNvPicPr preferRelativeResize="0"/>
          <p:nvPr/>
        </p:nvPicPr>
        <p:blipFill>
          <a:blip r:embed="rId3">
            <a:alphaModFix/>
          </a:blip>
          <a:stretch>
            <a:fillRect/>
          </a:stretch>
        </p:blipFill>
        <p:spPr>
          <a:xfrm>
            <a:off x="1590250" y="151775"/>
            <a:ext cx="2407474" cy="2047475"/>
          </a:xfrm>
          <a:prstGeom prst="rect">
            <a:avLst/>
          </a:prstGeom>
          <a:noFill/>
          <a:ln>
            <a:noFill/>
          </a:ln>
        </p:spPr>
      </p:pic>
      <p:pic>
        <p:nvPicPr>
          <p:cNvPr id="153" name="Google Shape;153;p24"/>
          <p:cNvPicPr preferRelativeResize="0"/>
          <p:nvPr/>
        </p:nvPicPr>
        <p:blipFill>
          <a:blip r:embed="rId4">
            <a:alphaModFix/>
          </a:blip>
          <a:stretch>
            <a:fillRect/>
          </a:stretch>
        </p:blipFill>
        <p:spPr>
          <a:xfrm>
            <a:off x="6386550" y="151775"/>
            <a:ext cx="2345123" cy="2047475"/>
          </a:xfrm>
          <a:prstGeom prst="rect">
            <a:avLst/>
          </a:prstGeom>
          <a:noFill/>
          <a:ln>
            <a:noFill/>
          </a:ln>
        </p:spPr>
      </p:pic>
      <p:pic>
        <p:nvPicPr>
          <p:cNvPr id="154" name="Google Shape;154;p24"/>
          <p:cNvPicPr preferRelativeResize="0"/>
          <p:nvPr/>
        </p:nvPicPr>
        <p:blipFill rotWithShape="1">
          <a:blip r:embed="rId5">
            <a:alphaModFix/>
          </a:blip>
          <a:srcRect l="12273" r="11634"/>
          <a:stretch/>
        </p:blipFill>
        <p:spPr>
          <a:xfrm>
            <a:off x="4129750" y="277388"/>
            <a:ext cx="2124775" cy="1796250"/>
          </a:xfrm>
          <a:prstGeom prst="rect">
            <a:avLst/>
          </a:prstGeom>
          <a:noFill/>
          <a:ln>
            <a:noFill/>
          </a:ln>
        </p:spPr>
      </p:pic>
      <p:pic>
        <p:nvPicPr>
          <p:cNvPr id="155" name="Google Shape;155;p24"/>
          <p:cNvPicPr preferRelativeResize="0"/>
          <p:nvPr/>
        </p:nvPicPr>
        <p:blipFill>
          <a:blip r:embed="rId6">
            <a:alphaModFix/>
          </a:blip>
          <a:stretch>
            <a:fillRect/>
          </a:stretch>
        </p:blipFill>
        <p:spPr>
          <a:xfrm>
            <a:off x="5809350" y="2446500"/>
            <a:ext cx="3253100" cy="2498300"/>
          </a:xfrm>
          <a:prstGeom prst="rect">
            <a:avLst/>
          </a:prstGeom>
          <a:noFill/>
          <a:ln>
            <a:noFill/>
          </a:ln>
        </p:spPr>
      </p:pic>
      <p:pic>
        <p:nvPicPr>
          <p:cNvPr id="156" name="Google Shape;156;p24"/>
          <p:cNvPicPr preferRelativeResize="0"/>
          <p:nvPr/>
        </p:nvPicPr>
        <p:blipFill rotWithShape="1">
          <a:blip r:embed="rId7">
            <a:alphaModFix/>
          </a:blip>
          <a:srcRect l="15354" r="20481"/>
          <a:stretch/>
        </p:blipFill>
        <p:spPr>
          <a:xfrm>
            <a:off x="124575" y="2373325"/>
            <a:ext cx="2656075" cy="2644650"/>
          </a:xfrm>
          <a:prstGeom prst="rect">
            <a:avLst/>
          </a:prstGeom>
          <a:noFill/>
          <a:ln>
            <a:noFill/>
          </a:ln>
        </p:spPr>
      </p:pic>
      <p:pic>
        <p:nvPicPr>
          <p:cNvPr id="157" name="Google Shape;157;p24"/>
          <p:cNvPicPr preferRelativeResize="0"/>
          <p:nvPr/>
        </p:nvPicPr>
        <p:blipFill rotWithShape="1">
          <a:blip r:embed="rId8">
            <a:alphaModFix/>
          </a:blip>
          <a:srcRect r="17019"/>
          <a:stretch/>
        </p:blipFill>
        <p:spPr>
          <a:xfrm>
            <a:off x="2827175" y="2571750"/>
            <a:ext cx="2769725" cy="2405000"/>
          </a:xfrm>
          <a:prstGeom prst="rect">
            <a:avLst/>
          </a:prstGeom>
          <a:noFill/>
          <a:ln>
            <a:noFill/>
          </a:ln>
        </p:spPr>
      </p:pic>
      <p:pic>
        <p:nvPicPr>
          <p:cNvPr id="158" name="Google Shape;158;p24"/>
          <p:cNvPicPr preferRelativeResize="0"/>
          <p:nvPr/>
        </p:nvPicPr>
        <p:blipFill rotWithShape="1">
          <a:blip r:embed="rId9">
            <a:alphaModFix/>
          </a:blip>
          <a:srcRect b="7723"/>
          <a:stretch/>
        </p:blipFill>
        <p:spPr>
          <a:xfrm>
            <a:off x="0" y="151775"/>
            <a:ext cx="1817350" cy="2114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4" name="Google Shape;16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25"/>
          <p:cNvPicPr preferRelativeResize="0"/>
          <p:nvPr/>
        </p:nvPicPr>
        <p:blipFill>
          <a:blip r:embed="rId3">
            <a:alphaModFix/>
          </a:blip>
          <a:stretch>
            <a:fillRect/>
          </a:stretch>
        </p:blipFill>
        <p:spPr>
          <a:xfrm>
            <a:off x="1771650" y="1085850"/>
            <a:ext cx="5600700" cy="2971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Relaxation Procedure</a:t>
            </a:r>
            <a:endParaRPr/>
          </a:p>
        </p:txBody>
      </p:sp>
      <p:sp>
        <p:nvSpPr>
          <p:cNvPr id="171" name="Google Shape;171;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2" name="Google Shape;172;p26"/>
          <p:cNvPicPr preferRelativeResize="0"/>
          <p:nvPr/>
        </p:nvPicPr>
        <p:blipFill>
          <a:blip r:embed="rId3">
            <a:alphaModFix/>
          </a:blip>
          <a:stretch>
            <a:fillRect/>
          </a:stretch>
        </p:blipFill>
        <p:spPr>
          <a:xfrm>
            <a:off x="5809350" y="2446500"/>
            <a:ext cx="3253100" cy="2498300"/>
          </a:xfrm>
          <a:prstGeom prst="rect">
            <a:avLst/>
          </a:prstGeom>
          <a:noFill/>
          <a:ln>
            <a:noFill/>
          </a:ln>
        </p:spPr>
      </p:pic>
      <p:pic>
        <p:nvPicPr>
          <p:cNvPr id="173" name="Google Shape;173;p26"/>
          <p:cNvPicPr preferRelativeResize="0"/>
          <p:nvPr/>
        </p:nvPicPr>
        <p:blipFill>
          <a:blip r:embed="rId4">
            <a:alphaModFix/>
          </a:blip>
          <a:stretch>
            <a:fillRect/>
          </a:stretch>
        </p:blipFill>
        <p:spPr>
          <a:xfrm>
            <a:off x="4381500" y="-12"/>
            <a:ext cx="4762500" cy="3362325"/>
          </a:xfrm>
          <a:prstGeom prst="rect">
            <a:avLst/>
          </a:prstGeom>
          <a:noFill/>
          <a:ln>
            <a:noFill/>
          </a:ln>
        </p:spPr>
      </p:pic>
      <p:pic>
        <p:nvPicPr>
          <p:cNvPr id="174" name="Google Shape;174;p26"/>
          <p:cNvPicPr preferRelativeResize="0"/>
          <p:nvPr/>
        </p:nvPicPr>
        <p:blipFill>
          <a:blip r:embed="rId5">
            <a:alphaModFix/>
          </a:blip>
          <a:stretch>
            <a:fillRect/>
          </a:stretch>
        </p:blipFill>
        <p:spPr>
          <a:xfrm>
            <a:off x="390975" y="1514925"/>
            <a:ext cx="2743200" cy="171450"/>
          </a:xfrm>
          <a:prstGeom prst="rect">
            <a:avLst/>
          </a:prstGeom>
          <a:noFill/>
          <a:ln>
            <a:noFill/>
          </a:ln>
        </p:spPr>
      </p:pic>
      <p:pic>
        <p:nvPicPr>
          <p:cNvPr id="175" name="Google Shape;175;p26"/>
          <p:cNvPicPr preferRelativeResize="0"/>
          <p:nvPr/>
        </p:nvPicPr>
        <p:blipFill>
          <a:blip r:embed="rId6">
            <a:alphaModFix/>
          </a:blip>
          <a:stretch>
            <a:fillRect/>
          </a:stretch>
        </p:blipFill>
        <p:spPr>
          <a:xfrm>
            <a:off x="4214813" y="1624013"/>
            <a:ext cx="1628775" cy="280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81" name="Google Shape;18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12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351C75"/>
                </a:solidFill>
                <a:latin typeface="Nunito"/>
                <a:ea typeface="Nunito"/>
                <a:cs typeface="Nunito"/>
                <a:sym typeface="Nunito"/>
              </a:rPr>
              <a:t>Polymer co-design for FDM additive manufacturing</a:t>
            </a:r>
            <a:endParaRPr b="1">
              <a:solidFill>
                <a:srgbClr val="351C75"/>
              </a:solidFill>
              <a:latin typeface="Nunito"/>
              <a:ea typeface="Nunito"/>
              <a:cs typeface="Nunito"/>
              <a:sym typeface="Nunito"/>
            </a:endParaRPr>
          </a:p>
        </p:txBody>
      </p:sp>
      <p:sp>
        <p:nvSpPr>
          <p:cNvPr id="62" name="Google Shape;62;p14"/>
          <p:cNvSpPr txBox="1">
            <a:spLocks noGrp="1"/>
          </p:cNvSpPr>
          <p:nvPr>
            <p:ph type="body" idx="1"/>
          </p:nvPr>
        </p:nvSpPr>
        <p:spPr>
          <a:xfrm>
            <a:off x="311700" y="860125"/>
            <a:ext cx="8283900" cy="3999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Char char="●"/>
            </a:pPr>
            <a:r>
              <a:rPr lang="en" sz="1400" b="1" dirty="0">
                <a:solidFill>
                  <a:srgbClr val="674EA7"/>
                </a:solidFill>
              </a:rPr>
              <a:t>Goal:</a:t>
            </a:r>
            <a:r>
              <a:rPr lang="en" sz="1400" dirty="0">
                <a:solidFill>
                  <a:schemeClr val="dk1"/>
                </a:solidFill>
              </a:rPr>
              <a:t> </a:t>
            </a:r>
            <a:r>
              <a:rPr lang="en" sz="1400" b="1" dirty="0">
                <a:solidFill>
                  <a:schemeClr val="dk1"/>
                </a:solidFill>
              </a:rPr>
              <a:t>select + design thermoplastic materials for AM that will have superior resistance to marine degradation</a:t>
            </a:r>
            <a:endParaRPr sz="1400" b="1" dirty="0">
              <a:solidFill>
                <a:schemeClr val="dk1"/>
              </a:solidFill>
            </a:endParaRPr>
          </a:p>
          <a:p>
            <a:pPr marL="914400" lvl="1" indent="-323850" algn="l" rtl="0">
              <a:spcBef>
                <a:spcPts val="0"/>
              </a:spcBef>
              <a:spcAft>
                <a:spcPts val="0"/>
              </a:spcAft>
              <a:buClr>
                <a:schemeClr val="dk1"/>
              </a:buClr>
              <a:buSzPts val="1500"/>
              <a:buChar char="○"/>
            </a:pPr>
            <a:r>
              <a:rPr lang="en" dirty="0">
                <a:solidFill>
                  <a:schemeClr val="dk1"/>
                </a:solidFill>
              </a:rPr>
              <a:t>Polymers have near-infinite chemical spaces and property variables, making “trial-and-error” approaches ineffective in covering all possibilities</a:t>
            </a:r>
            <a:br>
              <a:rPr lang="en" dirty="0">
                <a:solidFill>
                  <a:schemeClr val="dk1"/>
                </a:solidFill>
              </a:rPr>
            </a:br>
            <a:br>
              <a:rPr lang="en" dirty="0">
                <a:solidFill>
                  <a:schemeClr val="dk1"/>
                </a:solidFill>
              </a:rPr>
            </a:br>
            <a:endParaRPr b="1" dirty="0">
              <a:solidFill>
                <a:schemeClr val="dk1"/>
              </a:solidFill>
            </a:endParaRPr>
          </a:p>
          <a:p>
            <a:pPr marL="457200" lvl="0" indent="-336550" algn="l" rtl="0">
              <a:spcBef>
                <a:spcPts val="0"/>
              </a:spcBef>
              <a:spcAft>
                <a:spcPts val="0"/>
              </a:spcAft>
              <a:buClr>
                <a:schemeClr val="dk1"/>
              </a:buClr>
              <a:buSzPts val="1700"/>
              <a:buChar char="●"/>
            </a:pPr>
            <a:r>
              <a:rPr lang="en" sz="1400" b="1" dirty="0">
                <a:solidFill>
                  <a:srgbClr val="674EA7"/>
                </a:solidFill>
              </a:rPr>
              <a:t>Solution: </a:t>
            </a:r>
            <a:r>
              <a:rPr lang="en" sz="1400" b="1" dirty="0">
                <a:solidFill>
                  <a:schemeClr val="dk1"/>
                </a:solidFill>
              </a:rPr>
              <a:t>data and simulation-driven approach to selection + design</a:t>
            </a:r>
            <a:endParaRPr sz="1400" b="1" dirty="0">
              <a:solidFill>
                <a:schemeClr val="dk1"/>
              </a:solidFill>
            </a:endParaRPr>
          </a:p>
          <a:p>
            <a:pPr marL="914400" lvl="1" indent="-330200" algn="l" rtl="0">
              <a:spcBef>
                <a:spcPts val="0"/>
              </a:spcBef>
              <a:spcAft>
                <a:spcPts val="0"/>
              </a:spcAft>
              <a:buClr>
                <a:schemeClr val="dk1"/>
              </a:buClr>
              <a:buSzPts val="1600"/>
              <a:buChar char="○"/>
            </a:pPr>
            <a:r>
              <a:rPr lang="en" dirty="0">
                <a:solidFill>
                  <a:schemeClr val="dk1"/>
                </a:solidFill>
              </a:rPr>
              <a:t>Screen polymers/monomers within datasets based on property objectives</a:t>
            </a:r>
            <a:endParaRPr b="1" dirty="0">
              <a:solidFill>
                <a:schemeClr val="dk1"/>
              </a:solidFill>
            </a:endParaRPr>
          </a:p>
          <a:p>
            <a:pPr marL="914400" lvl="1" indent="-330200" algn="l" rtl="0">
              <a:spcBef>
                <a:spcPts val="0"/>
              </a:spcBef>
              <a:spcAft>
                <a:spcPts val="0"/>
              </a:spcAft>
              <a:buClr>
                <a:schemeClr val="dk1"/>
              </a:buClr>
              <a:buSzPts val="1600"/>
              <a:buChar char="○"/>
            </a:pPr>
            <a:r>
              <a:rPr lang="en" dirty="0">
                <a:solidFill>
                  <a:schemeClr val="dk1"/>
                </a:solidFill>
              </a:rPr>
              <a:t>Model chains in simulated marine environments and extract data</a:t>
            </a:r>
            <a:endParaRPr dirty="0">
              <a:solidFill>
                <a:schemeClr val="dk1"/>
              </a:solidFill>
            </a:endParaRPr>
          </a:p>
          <a:p>
            <a:pPr marL="914400" lvl="1" indent="-330200" algn="l" rtl="0">
              <a:spcBef>
                <a:spcPts val="0"/>
              </a:spcBef>
              <a:spcAft>
                <a:spcPts val="0"/>
              </a:spcAft>
              <a:buClr>
                <a:schemeClr val="dk1"/>
              </a:buClr>
              <a:buSzPts val="1600"/>
              <a:buChar char="○"/>
            </a:pPr>
            <a:r>
              <a:rPr lang="en" b="1" dirty="0">
                <a:solidFill>
                  <a:schemeClr val="dk1"/>
                </a:solidFill>
              </a:rPr>
              <a:t>Validate model via experiments with accelerated degradation protocol</a:t>
            </a:r>
            <a:br>
              <a:rPr lang="en" b="1" dirty="0">
                <a:solidFill>
                  <a:schemeClr val="dk1"/>
                </a:solidFill>
              </a:rPr>
            </a:br>
            <a:br>
              <a:rPr lang="en" b="1" dirty="0">
                <a:solidFill>
                  <a:schemeClr val="dk1"/>
                </a:solidFill>
              </a:rPr>
            </a:br>
            <a:endParaRPr b="1" dirty="0">
              <a:solidFill>
                <a:schemeClr val="dk1"/>
              </a:solidFill>
            </a:endParaRPr>
          </a:p>
          <a:p>
            <a:pPr marL="457200" lvl="0" indent="-336550" algn="l" rtl="0">
              <a:spcBef>
                <a:spcPts val="0"/>
              </a:spcBef>
              <a:spcAft>
                <a:spcPts val="0"/>
              </a:spcAft>
              <a:buClr>
                <a:schemeClr val="dk1"/>
              </a:buClr>
              <a:buSzPts val="1700"/>
              <a:buChar char="●"/>
            </a:pPr>
            <a:r>
              <a:rPr lang="en" sz="1400" b="1" dirty="0">
                <a:solidFill>
                  <a:srgbClr val="674EA7"/>
                </a:solidFill>
              </a:rPr>
              <a:t>Why: </a:t>
            </a:r>
            <a:r>
              <a:rPr lang="en" sz="1400" b="1" dirty="0">
                <a:solidFill>
                  <a:schemeClr val="dk1"/>
                </a:solidFill>
              </a:rPr>
              <a:t>Reduce experimental time + resources</a:t>
            </a:r>
            <a:endParaRPr sz="1400" b="1" dirty="0">
              <a:solidFill>
                <a:schemeClr val="dk1"/>
              </a:solidFill>
            </a:endParaRPr>
          </a:p>
          <a:p>
            <a:pPr marL="914400" lvl="1" indent="-330200" algn="l" rtl="0">
              <a:spcBef>
                <a:spcPts val="0"/>
              </a:spcBef>
              <a:spcAft>
                <a:spcPts val="0"/>
              </a:spcAft>
              <a:buClr>
                <a:schemeClr val="dk1"/>
              </a:buClr>
              <a:buSzPts val="1600"/>
              <a:buChar char="○"/>
            </a:pPr>
            <a:r>
              <a:rPr lang="en" dirty="0">
                <a:solidFill>
                  <a:schemeClr val="dk1"/>
                </a:solidFill>
              </a:rPr>
              <a:t>Accelerate materials development + Discover unique material solutions </a:t>
            </a:r>
            <a:endParaRPr dirty="0">
              <a:solidFill>
                <a:schemeClr val="dk1"/>
              </a:solidFill>
            </a:endParaRPr>
          </a:p>
          <a:p>
            <a:pPr marL="914400" lvl="1" indent="-330200" algn="l" rtl="0">
              <a:spcBef>
                <a:spcPts val="0"/>
              </a:spcBef>
              <a:spcAft>
                <a:spcPts val="0"/>
              </a:spcAft>
              <a:buClr>
                <a:schemeClr val="dk1"/>
              </a:buClr>
              <a:buSzPts val="1600"/>
              <a:buChar char="○"/>
            </a:pPr>
            <a:r>
              <a:rPr lang="en" dirty="0">
                <a:solidFill>
                  <a:schemeClr val="dk1"/>
                </a:solidFill>
              </a:rPr>
              <a:t>Provide framework for future material needs</a:t>
            </a:r>
            <a:endParaRPr dirty="0">
              <a:solidFill>
                <a:schemeClr val="dk1"/>
              </a:solidFill>
            </a:endParaRPr>
          </a:p>
        </p:txBody>
      </p:sp>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1" name="Google Shape;21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2" name="Google Shape;212;p30"/>
          <p:cNvPicPr preferRelativeResize="0"/>
          <p:nvPr/>
        </p:nvPicPr>
        <p:blipFill>
          <a:blip r:embed="rId3">
            <a:alphaModFix/>
          </a:blip>
          <a:stretch>
            <a:fillRect/>
          </a:stretch>
        </p:blipFill>
        <p:spPr>
          <a:xfrm>
            <a:off x="1443560" y="0"/>
            <a:ext cx="625687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132591" y="14295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Nunito"/>
                <a:ea typeface="Nunito"/>
                <a:cs typeface="Nunito"/>
                <a:sym typeface="Nunito"/>
              </a:rPr>
              <a:t>Polymer marine degradation mechanisms</a:t>
            </a:r>
            <a:endParaRPr b="1" dirty="0">
              <a:latin typeface="Nunito"/>
              <a:ea typeface="Nunito"/>
              <a:cs typeface="Nunito"/>
              <a:sym typeface="Nunito"/>
            </a:endParaRPr>
          </a:p>
        </p:txBody>
      </p:sp>
      <p:sp>
        <p:nvSpPr>
          <p:cNvPr id="69" name="Google Shape;69;p15"/>
          <p:cNvSpPr txBox="1"/>
          <p:nvPr/>
        </p:nvSpPr>
        <p:spPr>
          <a:xfrm>
            <a:off x="239481" y="1108936"/>
            <a:ext cx="3901200" cy="3535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Char char="●"/>
            </a:pPr>
            <a:r>
              <a:rPr lang="en" dirty="0">
                <a:solidFill>
                  <a:schemeClr val="dk2"/>
                </a:solidFill>
              </a:rPr>
              <a:t>Polymer degradation is influenced by chemical sequence</a:t>
            </a:r>
            <a:br>
              <a:rPr lang="en" dirty="0">
                <a:solidFill>
                  <a:schemeClr val="dk2"/>
                </a:solidFill>
              </a:rPr>
            </a:br>
            <a:endParaRPr sz="1300"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sz="1300" dirty="0">
                <a:solidFill>
                  <a:schemeClr val="dk1"/>
                </a:solidFill>
              </a:rPr>
              <a:t>Changes at molecular level can reduce functionality of bulk structure (printed part)</a:t>
            </a:r>
            <a:br>
              <a:rPr lang="en" sz="1200" dirty="0">
                <a:solidFill>
                  <a:schemeClr val="dk1"/>
                </a:solidFill>
              </a:rPr>
            </a:br>
            <a:endParaRPr sz="1200" b="1" dirty="0">
              <a:solidFill>
                <a:schemeClr val="dk2"/>
              </a:solidFill>
            </a:endParaRPr>
          </a:p>
          <a:p>
            <a:pPr marL="457200" lvl="0" indent="-342900" algn="l" rtl="0">
              <a:lnSpc>
                <a:spcPct val="115000"/>
              </a:lnSpc>
              <a:spcBef>
                <a:spcPts val="0"/>
              </a:spcBef>
              <a:spcAft>
                <a:spcPts val="0"/>
              </a:spcAft>
              <a:buClr>
                <a:schemeClr val="dk2"/>
              </a:buClr>
              <a:buSzPts val="1800"/>
              <a:buChar char="●"/>
            </a:pPr>
            <a:r>
              <a:rPr lang="en" dirty="0">
                <a:solidFill>
                  <a:schemeClr val="dk2"/>
                </a:solidFill>
              </a:rPr>
              <a:t>Utilize data science to reveal molecular </a:t>
            </a:r>
            <a:r>
              <a:rPr lang="en" b="1" dirty="0">
                <a:solidFill>
                  <a:schemeClr val="dk2"/>
                </a:solidFill>
              </a:rPr>
              <a:t>structure-property-performance</a:t>
            </a:r>
            <a:r>
              <a:rPr lang="en" dirty="0">
                <a:solidFill>
                  <a:schemeClr val="dk2"/>
                </a:solidFill>
              </a:rPr>
              <a:t> trends influencing degradation through:</a:t>
            </a:r>
            <a:br>
              <a:rPr lang="en" dirty="0">
                <a:solidFill>
                  <a:schemeClr val="dk2"/>
                </a:solidFill>
              </a:rPr>
            </a:br>
            <a:endParaRPr dirty="0">
              <a:solidFill>
                <a:schemeClr val="dk2"/>
              </a:solidFill>
            </a:endParaRPr>
          </a:p>
          <a:p>
            <a:pPr marL="914400" lvl="1" indent="-311150" algn="l" rtl="0">
              <a:lnSpc>
                <a:spcPct val="115000"/>
              </a:lnSpc>
              <a:spcBef>
                <a:spcPts val="0"/>
              </a:spcBef>
              <a:spcAft>
                <a:spcPts val="0"/>
              </a:spcAft>
              <a:buClr>
                <a:srgbClr val="000000"/>
              </a:buClr>
              <a:buSzPts val="1300"/>
              <a:buChar char="○"/>
            </a:pPr>
            <a:r>
              <a:rPr lang="en" sz="1300" b="1" dirty="0"/>
              <a:t>Datasets</a:t>
            </a:r>
            <a:endParaRPr sz="1300" b="1" dirty="0"/>
          </a:p>
          <a:p>
            <a:pPr marL="914400" lvl="1" indent="-311150" algn="l" rtl="0">
              <a:lnSpc>
                <a:spcPct val="115000"/>
              </a:lnSpc>
              <a:spcBef>
                <a:spcPts val="0"/>
              </a:spcBef>
              <a:spcAft>
                <a:spcPts val="0"/>
              </a:spcAft>
              <a:buClr>
                <a:srgbClr val="000000"/>
              </a:buClr>
              <a:buSzPts val="1300"/>
              <a:buChar char="○"/>
            </a:pPr>
            <a:r>
              <a:rPr lang="en" sz="1300" b="1" dirty="0"/>
              <a:t>Simulation</a:t>
            </a:r>
            <a:endParaRPr sz="1300" b="1" dirty="0"/>
          </a:p>
          <a:p>
            <a:pPr marL="914400" lvl="1" indent="-311150" algn="l" rtl="0">
              <a:lnSpc>
                <a:spcPct val="115000"/>
              </a:lnSpc>
              <a:spcBef>
                <a:spcPts val="0"/>
              </a:spcBef>
              <a:spcAft>
                <a:spcPts val="0"/>
              </a:spcAft>
              <a:buClr>
                <a:srgbClr val="000000"/>
              </a:buClr>
              <a:buSzPts val="1300"/>
              <a:buChar char="○"/>
            </a:pPr>
            <a:r>
              <a:rPr lang="en" sz="1300" b="1" dirty="0"/>
              <a:t>Validation</a:t>
            </a:r>
            <a:endParaRPr sz="1300" b="1" dirty="0"/>
          </a:p>
        </p:txBody>
      </p:sp>
      <p:pic>
        <p:nvPicPr>
          <p:cNvPr id="70" name="Google Shape;70;p15"/>
          <p:cNvPicPr preferRelativeResize="0"/>
          <p:nvPr/>
        </p:nvPicPr>
        <p:blipFill rotWithShape="1">
          <a:blip r:embed="rId3">
            <a:alphaModFix/>
          </a:blip>
          <a:srcRect t="10399"/>
          <a:stretch/>
        </p:blipFill>
        <p:spPr>
          <a:xfrm>
            <a:off x="4712786" y="645069"/>
            <a:ext cx="3672819" cy="1919691"/>
          </a:xfrm>
          <a:prstGeom prst="rect">
            <a:avLst/>
          </a:prstGeom>
          <a:noFill/>
          <a:ln>
            <a:noFill/>
          </a:ln>
        </p:spPr>
      </p:pic>
      <p:sp>
        <p:nvSpPr>
          <p:cNvPr id="3" name="TextBox 2">
            <a:extLst>
              <a:ext uri="{FF2B5EF4-FFF2-40B4-BE49-F238E27FC236}">
                <a16:creationId xmlns:a16="http://schemas.microsoft.com/office/drawing/2014/main" id="{34792E62-308B-624A-AC7D-D8A76AC1569A}"/>
              </a:ext>
            </a:extLst>
          </p:cNvPr>
          <p:cNvSpPr txBox="1"/>
          <p:nvPr/>
        </p:nvSpPr>
        <p:spPr>
          <a:xfrm>
            <a:off x="4712786" y="2578741"/>
            <a:ext cx="3672819" cy="369332"/>
          </a:xfrm>
          <a:prstGeom prst="rect">
            <a:avLst/>
          </a:prstGeom>
          <a:noFill/>
        </p:spPr>
        <p:txBody>
          <a:bodyPr wrap="square" rtlCol="0">
            <a:spAutoFit/>
          </a:bodyPr>
          <a:lstStyle/>
          <a:p>
            <a:pPr algn="ctr"/>
            <a:r>
              <a:rPr lang="en-US" sz="900" b="1" dirty="0"/>
              <a:t>Influence of monomer structure on plastic degradation in marine environments</a:t>
            </a:r>
          </a:p>
        </p:txBody>
      </p:sp>
      <p:graphicFrame>
        <p:nvGraphicFramePr>
          <p:cNvPr id="4" name="Diagram 3">
            <a:extLst>
              <a:ext uri="{FF2B5EF4-FFF2-40B4-BE49-F238E27FC236}">
                <a16:creationId xmlns:a16="http://schemas.microsoft.com/office/drawing/2014/main" id="{2B82A53B-2FC0-8B46-B901-C204EC3A0302}"/>
              </a:ext>
            </a:extLst>
          </p:cNvPr>
          <p:cNvGraphicFramePr/>
          <p:nvPr>
            <p:extLst>
              <p:ext uri="{D42A27DB-BD31-4B8C-83A1-F6EECF244321}">
                <p14:modId xmlns:p14="http://schemas.microsoft.com/office/powerpoint/2010/main" val="3698732344"/>
              </p:ext>
            </p:extLst>
          </p:nvPr>
        </p:nvGraphicFramePr>
        <p:xfrm>
          <a:off x="4392891" y="3071222"/>
          <a:ext cx="4255557" cy="17960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oup 9">
            <a:extLst>
              <a:ext uri="{FF2B5EF4-FFF2-40B4-BE49-F238E27FC236}">
                <a16:creationId xmlns:a16="http://schemas.microsoft.com/office/drawing/2014/main" id="{3456E310-FB88-2B48-8F69-E47E3EF7936F}"/>
              </a:ext>
            </a:extLst>
          </p:cNvPr>
          <p:cNvGrpSpPr/>
          <p:nvPr/>
        </p:nvGrpSpPr>
        <p:grpSpPr>
          <a:xfrm>
            <a:off x="4033823" y="2239476"/>
            <a:ext cx="3341089" cy="2258955"/>
            <a:chOff x="702203" y="1131529"/>
            <a:chExt cx="3341089" cy="2258955"/>
          </a:xfrm>
        </p:grpSpPr>
        <p:sp>
          <p:nvSpPr>
            <p:cNvPr id="11" name="Rectangle 10">
              <a:extLst>
                <a:ext uri="{FF2B5EF4-FFF2-40B4-BE49-F238E27FC236}">
                  <a16:creationId xmlns:a16="http://schemas.microsoft.com/office/drawing/2014/main" id="{DA89BD50-60DB-8440-A7F7-3C7325FFED20}"/>
                </a:ext>
              </a:extLst>
            </p:cNvPr>
            <p:cNvSpPr/>
            <p:nvPr/>
          </p:nvSpPr>
          <p:spPr>
            <a:xfrm>
              <a:off x="702203" y="1131529"/>
              <a:ext cx="1076353" cy="6645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06534908-053F-084C-B580-FD4593F59B84}"/>
                </a:ext>
              </a:extLst>
            </p:cNvPr>
            <p:cNvSpPr txBox="1"/>
            <p:nvPr/>
          </p:nvSpPr>
          <p:spPr>
            <a:xfrm>
              <a:off x="2966939" y="2725936"/>
              <a:ext cx="1076353" cy="66454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b="1" kern="1200" dirty="0"/>
                <a:t>Method</a:t>
              </a:r>
              <a:endParaRPr lang="en-US" sz="1400" b="1" kern="12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82325" y="339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Nunito"/>
                <a:ea typeface="Nunito"/>
                <a:cs typeface="Nunito"/>
                <a:sym typeface="Nunito"/>
              </a:rPr>
              <a:t>Specific aims for approach:</a:t>
            </a:r>
            <a:endParaRPr b="1" dirty="0">
              <a:latin typeface="Nunito"/>
              <a:ea typeface="Nunito"/>
              <a:cs typeface="Nunito"/>
              <a:sym typeface="Nunito"/>
            </a:endParaRPr>
          </a:p>
        </p:txBody>
      </p:sp>
      <p:sp>
        <p:nvSpPr>
          <p:cNvPr id="76" name="Google Shape;76;p16"/>
          <p:cNvSpPr/>
          <p:nvPr/>
        </p:nvSpPr>
        <p:spPr>
          <a:xfrm>
            <a:off x="1802379" y="1802998"/>
            <a:ext cx="679200" cy="42000"/>
          </a:xfrm>
          <a:prstGeom prst="roundRect">
            <a:avLst>
              <a:gd name="adj" fmla="val 50000"/>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644664" y="1470595"/>
            <a:ext cx="679200" cy="6792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txBox="1"/>
          <p:nvPr/>
        </p:nvSpPr>
        <p:spPr>
          <a:xfrm>
            <a:off x="689576" y="1640563"/>
            <a:ext cx="589500" cy="36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b="1" dirty="0">
                <a:solidFill>
                  <a:srgbClr val="3D85C6"/>
                </a:solidFill>
                <a:latin typeface="Roboto"/>
                <a:ea typeface="Roboto"/>
                <a:cs typeface="Roboto"/>
                <a:sym typeface="Roboto"/>
              </a:rPr>
              <a:t>Aim 1</a:t>
            </a:r>
            <a:endParaRPr sz="1000" b="1" dirty="0">
              <a:solidFill>
                <a:srgbClr val="3D85C6"/>
              </a:solidFill>
              <a:latin typeface="Roboto"/>
              <a:ea typeface="Roboto"/>
              <a:cs typeface="Roboto"/>
              <a:sym typeface="Roboto"/>
            </a:endParaRPr>
          </a:p>
        </p:txBody>
      </p:sp>
      <p:sp>
        <p:nvSpPr>
          <p:cNvPr id="79" name="Google Shape;79;p16"/>
          <p:cNvSpPr txBox="1"/>
          <p:nvPr/>
        </p:nvSpPr>
        <p:spPr>
          <a:xfrm>
            <a:off x="-18525" y="2290225"/>
            <a:ext cx="2090700" cy="1015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rgbClr val="3C78D8"/>
                </a:solidFill>
                <a:latin typeface="Roboto"/>
                <a:ea typeface="Roboto"/>
                <a:cs typeface="Roboto"/>
                <a:sym typeface="Roboto"/>
              </a:rPr>
              <a:t>Construct + screen property datasets to find best candidates </a:t>
            </a:r>
            <a:endParaRPr b="1" dirty="0">
              <a:solidFill>
                <a:srgbClr val="3C78D8"/>
              </a:solidFill>
              <a:latin typeface="Roboto"/>
              <a:ea typeface="Roboto"/>
              <a:cs typeface="Roboto"/>
              <a:sym typeface="Roboto"/>
            </a:endParaRPr>
          </a:p>
        </p:txBody>
      </p:sp>
      <p:sp>
        <p:nvSpPr>
          <p:cNvPr id="80" name="Google Shape;80;p16"/>
          <p:cNvSpPr/>
          <p:nvPr/>
        </p:nvSpPr>
        <p:spPr>
          <a:xfrm>
            <a:off x="3050397" y="1470595"/>
            <a:ext cx="679200" cy="679200"/>
          </a:xfrm>
          <a:prstGeom prst="ellipse">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txBox="1"/>
          <p:nvPr/>
        </p:nvSpPr>
        <p:spPr>
          <a:xfrm>
            <a:off x="2245525" y="2425300"/>
            <a:ext cx="2297100" cy="9390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rgbClr val="38761D"/>
                </a:solidFill>
                <a:latin typeface="Roboto"/>
                <a:ea typeface="Roboto"/>
                <a:cs typeface="Roboto"/>
                <a:sym typeface="Roboto"/>
              </a:rPr>
              <a:t>Simulate best candidates to reveal molecular-scale degradation mechanisms</a:t>
            </a:r>
            <a:endParaRPr b="1" dirty="0">
              <a:solidFill>
                <a:srgbClr val="38761D"/>
              </a:solidFill>
              <a:latin typeface="Roboto"/>
              <a:ea typeface="Roboto"/>
              <a:cs typeface="Roboto"/>
              <a:sym typeface="Roboto"/>
            </a:endParaRPr>
          </a:p>
        </p:txBody>
      </p:sp>
      <p:sp>
        <p:nvSpPr>
          <p:cNvPr id="82" name="Google Shape;82;p16"/>
          <p:cNvSpPr txBox="1"/>
          <p:nvPr/>
        </p:nvSpPr>
        <p:spPr>
          <a:xfrm>
            <a:off x="2290476" y="3503575"/>
            <a:ext cx="2185500" cy="72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chemeClr val="dk1"/>
                </a:solidFill>
                <a:latin typeface="Roboto"/>
                <a:ea typeface="Roboto"/>
                <a:cs typeface="Roboto"/>
                <a:sym typeface="Roboto"/>
              </a:rPr>
              <a:t>Uncover structure-property trends and predict when/why degradation occurs </a:t>
            </a:r>
            <a:endParaRPr sz="1100" b="1" dirty="0">
              <a:solidFill>
                <a:schemeClr val="dk1"/>
              </a:solidFill>
              <a:latin typeface="Roboto"/>
              <a:ea typeface="Roboto"/>
              <a:cs typeface="Roboto"/>
              <a:sym typeface="Roboto"/>
            </a:endParaRPr>
          </a:p>
        </p:txBody>
      </p:sp>
      <p:sp>
        <p:nvSpPr>
          <p:cNvPr id="83" name="Google Shape;83;p16"/>
          <p:cNvSpPr txBox="1"/>
          <p:nvPr/>
        </p:nvSpPr>
        <p:spPr>
          <a:xfrm>
            <a:off x="3043612" y="1640563"/>
            <a:ext cx="679200" cy="36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b="1">
                <a:solidFill>
                  <a:srgbClr val="6AA84F"/>
                </a:solidFill>
                <a:latin typeface="Roboto"/>
                <a:ea typeface="Roboto"/>
                <a:cs typeface="Roboto"/>
                <a:sym typeface="Roboto"/>
              </a:rPr>
              <a:t>Aim 2</a:t>
            </a:r>
            <a:endParaRPr sz="1000" b="1">
              <a:solidFill>
                <a:srgbClr val="6AA84F"/>
              </a:solidFill>
              <a:latin typeface="Roboto"/>
              <a:ea typeface="Roboto"/>
              <a:cs typeface="Roboto"/>
              <a:sym typeface="Roboto"/>
            </a:endParaRPr>
          </a:p>
        </p:txBody>
      </p:sp>
      <p:sp>
        <p:nvSpPr>
          <p:cNvPr id="84" name="Google Shape;84;p16"/>
          <p:cNvSpPr/>
          <p:nvPr/>
        </p:nvSpPr>
        <p:spPr>
          <a:xfrm>
            <a:off x="5429898" y="1470595"/>
            <a:ext cx="679200" cy="679200"/>
          </a:xfrm>
          <a:prstGeom prst="ellipse">
            <a:avLst/>
          </a:prstGeom>
          <a:noFill/>
          <a:ln w="3810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p:nvPr/>
        </p:nvSpPr>
        <p:spPr>
          <a:xfrm>
            <a:off x="4715975" y="2645057"/>
            <a:ext cx="2240100" cy="697298"/>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dirty="0">
                <a:solidFill>
                  <a:srgbClr val="674EA7"/>
                </a:solidFill>
                <a:latin typeface="Roboto"/>
                <a:ea typeface="Roboto"/>
                <a:cs typeface="Roboto"/>
                <a:sym typeface="Roboto"/>
              </a:rPr>
              <a:t>Validate and guide models via in-person experimentation</a:t>
            </a:r>
            <a:endParaRPr b="1" dirty="0">
              <a:solidFill>
                <a:srgbClr val="674EA7"/>
              </a:solidFill>
              <a:latin typeface="Roboto"/>
              <a:ea typeface="Roboto"/>
              <a:cs typeface="Roboto"/>
              <a:sym typeface="Roboto"/>
            </a:endParaRPr>
          </a:p>
        </p:txBody>
      </p:sp>
      <p:sp>
        <p:nvSpPr>
          <p:cNvPr id="86" name="Google Shape;86;p16"/>
          <p:cNvSpPr txBox="1"/>
          <p:nvPr/>
        </p:nvSpPr>
        <p:spPr>
          <a:xfrm>
            <a:off x="5474812" y="1640563"/>
            <a:ext cx="589500" cy="36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b="1">
                <a:solidFill>
                  <a:srgbClr val="674EA7"/>
                </a:solidFill>
                <a:latin typeface="Roboto"/>
                <a:ea typeface="Roboto"/>
                <a:cs typeface="Roboto"/>
                <a:sym typeface="Roboto"/>
              </a:rPr>
              <a:t>Aim 3</a:t>
            </a:r>
            <a:endParaRPr sz="1000" b="1">
              <a:solidFill>
                <a:srgbClr val="674EA7"/>
              </a:solidFill>
              <a:latin typeface="Roboto"/>
              <a:ea typeface="Roboto"/>
              <a:cs typeface="Roboto"/>
              <a:sym typeface="Roboto"/>
            </a:endParaRPr>
          </a:p>
        </p:txBody>
      </p:sp>
      <p:sp>
        <p:nvSpPr>
          <p:cNvPr id="87" name="Google Shape;87;p16"/>
          <p:cNvSpPr/>
          <p:nvPr/>
        </p:nvSpPr>
        <p:spPr>
          <a:xfrm>
            <a:off x="4284870" y="1802998"/>
            <a:ext cx="679200" cy="42000"/>
          </a:xfrm>
          <a:prstGeom prst="roundRect">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6664233" y="1802998"/>
            <a:ext cx="679200" cy="420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7809390" y="1470595"/>
            <a:ext cx="679200" cy="6792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p:nvPr/>
        </p:nvSpPr>
        <p:spPr>
          <a:xfrm>
            <a:off x="7076915" y="2274940"/>
            <a:ext cx="1953300" cy="5103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858585"/>
                </a:solidFill>
                <a:latin typeface="Roboto"/>
                <a:ea typeface="Roboto"/>
                <a:cs typeface="Roboto"/>
                <a:sym typeface="Roboto"/>
              </a:rPr>
              <a:t>Supplemental Aims</a:t>
            </a:r>
            <a:endParaRPr b="1">
              <a:solidFill>
                <a:srgbClr val="858585"/>
              </a:solidFill>
              <a:latin typeface="Roboto"/>
              <a:ea typeface="Roboto"/>
              <a:cs typeface="Roboto"/>
              <a:sym typeface="Roboto"/>
            </a:endParaRPr>
          </a:p>
        </p:txBody>
      </p:sp>
      <p:sp>
        <p:nvSpPr>
          <p:cNvPr id="91" name="Google Shape;91;p16"/>
          <p:cNvSpPr txBox="1"/>
          <p:nvPr/>
        </p:nvSpPr>
        <p:spPr>
          <a:xfrm>
            <a:off x="6703175" y="2718325"/>
            <a:ext cx="2402100" cy="15705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Roboto"/>
              <a:buChar char="-"/>
            </a:pPr>
            <a:r>
              <a:rPr lang="en" sz="1100" b="1">
                <a:solidFill>
                  <a:schemeClr val="dk1"/>
                </a:solidFill>
                <a:latin typeface="Roboto"/>
                <a:ea typeface="Roboto"/>
                <a:cs typeface="Roboto"/>
                <a:sym typeface="Roboto"/>
              </a:rPr>
              <a:t>Incorporate additives (CF/chemical)</a:t>
            </a:r>
            <a:br>
              <a:rPr lang="en" sz="1100" b="1">
                <a:solidFill>
                  <a:schemeClr val="dk1"/>
                </a:solidFill>
                <a:latin typeface="Roboto"/>
                <a:ea typeface="Roboto"/>
                <a:cs typeface="Roboto"/>
                <a:sym typeface="Roboto"/>
              </a:rPr>
            </a:br>
            <a:endParaRPr sz="1100" b="1">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 sz="1100" b="1">
                <a:solidFill>
                  <a:schemeClr val="dk1"/>
                </a:solidFill>
                <a:latin typeface="Roboto"/>
                <a:ea typeface="Roboto"/>
                <a:cs typeface="Roboto"/>
                <a:sym typeface="Roboto"/>
              </a:rPr>
              <a:t>Model UV + biofilm mechanisms</a:t>
            </a:r>
            <a:br>
              <a:rPr lang="en" sz="1100" b="1">
                <a:solidFill>
                  <a:schemeClr val="dk1"/>
                </a:solidFill>
                <a:latin typeface="Roboto"/>
                <a:ea typeface="Roboto"/>
                <a:cs typeface="Roboto"/>
                <a:sym typeface="Roboto"/>
              </a:rPr>
            </a:br>
            <a:endParaRPr sz="1100" b="1">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Font typeface="Roboto"/>
              <a:buChar char="-"/>
            </a:pPr>
            <a:r>
              <a:rPr lang="en" sz="1100" b="1">
                <a:solidFill>
                  <a:schemeClr val="dk1"/>
                </a:solidFill>
                <a:latin typeface="Roboto"/>
                <a:ea typeface="Roboto"/>
                <a:cs typeface="Roboto"/>
                <a:sym typeface="Roboto"/>
              </a:rPr>
              <a:t>Simulation-guided design for new properties (i.e. conductivity)</a:t>
            </a:r>
            <a:endParaRPr sz="1100" b="1">
              <a:solidFill>
                <a:schemeClr val="dk1"/>
              </a:solidFill>
              <a:latin typeface="Roboto"/>
              <a:ea typeface="Roboto"/>
              <a:cs typeface="Roboto"/>
              <a:sym typeface="Roboto"/>
            </a:endParaRPr>
          </a:p>
        </p:txBody>
      </p:sp>
      <p:sp>
        <p:nvSpPr>
          <p:cNvPr id="92" name="Google Shape;92;p16"/>
          <p:cNvSpPr txBox="1"/>
          <p:nvPr/>
        </p:nvSpPr>
        <p:spPr>
          <a:xfrm>
            <a:off x="7854314" y="1640563"/>
            <a:ext cx="589500" cy="36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b="1">
                <a:solidFill>
                  <a:srgbClr val="858585"/>
                </a:solidFill>
                <a:latin typeface="Roboto"/>
                <a:ea typeface="Roboto"/>
                <a:cs typeface="Roboto"/>
                <a:sym typeface="Roboto"/>
              </a:rPr>
              <a:t>Aims +</a:t>
            </a:r>
            <a:endParaRPr sz="1000" b="1">
              <a:solidFill>
                <a:srgbClr val="858585"/>
              </a:solidFill>
              <a:latin typeface="Roboto"/>
              <a:ea typeface="Roboto"/>
              <a:cs typeface="Roboto"/>
              <a:sym typeface="Roboto"/>
            </a:endParaRPr>
          </a:p>
        </p:txBody>
      </p:sp>
      <p:sp>
        <p:nvSpPr>
          <p:cNvPr id="93" name="Google Shape;93;p16"/>
          <p:cNvSpPr txBox="1"/>
          <p:nvPr/>
        </p:nvSpPr>
        <p:spPr>
          <a:xfrm>
            <a:off x="43650" y="3446150"/>
            <a:ext cx="1998600" cy="939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a:solidFill>
                  <a:schemeClr val="dk1"/>
                </a:solidFill>
                <a:latin typeface="Roboto"/>
                <a:ea typeface="Roboto"/>
                <a:cs typeface="Roboto"/>
                <a:sym typeface="Roboto"/>
              </a:rPr>
              <a:t>Screen candidates based on property objectives + reveal structure-property- performance trends</a:t>
            </a:r>
            <a:endParaRPr sz="1100" b="1">
              <a:solidFill>
                <a:schemeClr val="dk1"/>
              </a:solidFill>
              <a:latin typeface="Roboto"/>
              <a:ea typeface="Roboto"/>
              <a:cs typeface="Roboto"/>
              <a:sym typeface="Roboto"/>
            </a:endParaRPr>
          </a:p>
        </p:txBody>
      </p:sp>
      <p:sp>
        <p:nvSpPr>
          <p:cNvPr id="94" name="Google Shape;94;p16"/>
          <p:cNvSpPr txBox="1"/>
          <p:nvPr/>
        </p:nvSpPr>
        <p:spPr>
          <a:xfrm>
            <a:off x="4724202" y="3446150"/>
            <a:ext cx="2090700" cy="84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100" b="1" dirty="0">
                <a:solidFill>
                  <a:schemeClr val="dk1"/>
                </a:solidFill>
                <a:latin typeface="Roboto"/>
                <a:ea typeface="Roboto"/>
                <a:cs typeface="Roboto"/>
                <a:sym typeface="Roboto"/>
              </a:rPr>
              <a:t>Expose polymers to equivalent degradation environments in simulation and laboratory </a:t>
            </a:r>
            <a:endParaRPr sz="1100" b="1" dirty="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149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Nunito"/>
                <a:ea typeface="Nunito"/>
                <a:cs typeface="Nunito"/>
                <a:sym typeface="Nunito"/>
              </a:rPr>
              <a:t>Aim 1 - Data science applied to polymer properties</a:t>
            </a:r>
            <a:endParaRPr b="1">
              <a:latin typeface="Nunito"/>
              <a:ea typeface="Nunito"/>
              <a:cs typeface="Nunito"/>
              <a:sym typeface="Nunito"/>
            </a:endParaRPr>
          </a:p>
        </p:txBody>
      </p:sp>
      <p:sp>
        <p:nvSpPr>
          <p:cNvPr id="100" name="Google Shape;100;p17"/>
          <p:cNvSpPr txBox="1">
            <a:spLocks noGrp="1"/>
          </p:cNvSpPr>
          <p:nvPr>
            <p:ph type="body" idx="1"/>
          </p:nvPr>
        </p:nvSpPr>
        <p:spPr>
          <a:xfrm>
            <a:off x="311700" y="828525"/>
            <a:ext cx="4260300" cy="4179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Nunito"/>
              <a:buChar char="●"/>
            </a:pPr>
            <a:r>
              <a:rPr lang="en" sz="1300" dirty="0">
                <a:solidFill>
                  <a:schemeClr val="dk1"/>
                </a:solidFill>
                <a:latin typeface="Nunito"/>
                <a:ea typeface="Nunito"/>
                <a:cs typeface="Nunito"/>
                <a:sym typeface="Nunito"/>
              </a:rPr>
              <a:t>Dataset constructed from multiple open-source sets of thermophysical property information</a:t>
            </a:r>
            <a:endParaRPr sz="1300" dirty="0">
              <a:solidFill>
                <a:schemeClr val="dk1"/>
              </a:solidFill>
              <a:latin typeface="Nunito"/>
              <a:ea typeface="Nunito"/>
              <a:cs typeface="Nunito"/>
              <a:sym typeface="Nunito"/>
            </a:endParaRPr>
          </a:p>
          <a:p>
            <a:pPr marL="914400" lvl="1" indent="-323850" algn="l" rtl="0">
              <a:spcBef>
                <a:spcPts val="0"/>
              </a:spcBef>
              <a:spcAft>
                <a:spcPts val="0"/>
              </a:spcAft>
              <a:buClr>
                <a:schemeClr val="dk1"/>
              </a:buClr>
              <a:buSzPts val="1500"/>
              <a:buFont typeface="Nunito"/>
              <a:buAutoNum type="alphaLcPeriod"/>
            </a:pPr>
            <a:r>
              <a:rPr lang="en" sz="1100" dirty="0">
                <a:solidFill>
                  <a:schemeClr val="dk1"/>
                </a:solidFill>
                <a:latin typeface="Nunito"/>
                <a:ea typeface="Nunito"/>
                <a:cs typeface="Nunito"/>
                <a:sym typeface="Nunito"/>
              </a:rPr>
              <a:t>Organized according to monomer unit</a:t>
            </a:r>
            <a:br>
              <a:rPr lang="en" sz="1300" dirty="0">
                <a:solidFill>
                  <a:schemeClr val="dk1"/>
                </a:solidFill>
                <a:latin typeface="Nunito"/>
                <a:ea typeface="Nunito"/>
                <a:cs typeface="Nunito"/>
                <a:sym typeface="Nunito"/>
              </a:rPr>
            </a:br>
            <a:endParaRPr sz="1300" dirty="0">
              <a:solidFill>
                <a:schemeClr val="dk1"/>
              </a:solidFill>
              <a:latin typeface="Nunito"/>
              <a:ea typeface="Nunito"/>
              <a:cs typeface="Nunito"/>
              <a:sym typeface="Nunito"/>
            </a:endParaRPr>
          </a:p>
          <a:p>
            <a:pPr marL="457200" lvl="0" indent="-311150" algn="l" rtl="0">
              <a:spcBef>
                <a:spcPts val="0"/>
              </a:spcBef>
              <a:spcAft>
                <a:spcPts val="0"/>
              </a:spcAft>
              <a:buClr>
                <a:schemeClr val="dk1"/>
              </a:buClr>
              <a:buSzPts val="1300"/>
              <a:buFont typeface="Nunito"/>
              <a:buChar char="●"/>
            </a:pPr>
            <a:r>
              <a:rPr lang="en" sz="1300" dirty="0">
                <a:solidFill>
                  <a:schemeClr val="dk1"/>
                </a:solidFill>
                <a:latin typeface="Nunito"/>
                <a:ea typeface="Nunito"/>
                <a:cs typeface="Nunito"/>
                <a:sym typeface="Nunito"/>
              </a:rPr>
              <a:t>Literature + theory-guided property selection of 5 general parameters for screening:</a:t>
            </a:r>
            <a:br>
              <a:rPr lang="en" sz="1300" dirty="0">
                <a:solidFill>
                  <a:schemeClr val="dk1"/>
                </a:solidFill>
                <a:latin typeface="Nunito"/>
                <a:ea typeface="Nunito"/>
                <a:cs typeface="Nunito"/>
                <a:sym typeface="Nunito"/>
              </a:rPr>
            </a:br>
            <a:br>
              <a:rPr lang="en" sz="1300" dirty="0">
                <a:solidFill>
                  <a:schemeClr val="dk1"/>
                </a:solidFill>
                <a:latin typeface="Nunito"/>
                <a:ea typeface="Nunito"/>
                <a:cs typeface="Nunito"/>
                <a:sym typeface="Nunito"/>
              </a:rPr>
            </a:br>
            <a:br>
              <a:rPr lang="en" sz="1300" dirty="0">
                <a:solidFill>
                  <a:schemeClr val="dk1"/>
                </a:solidFill>
                <a:latin typeface="Nunito"/>
                <a:ea typeface="Nunito"/>
                <a:cs typeface="Nunito"/>
                <a:sym typeface="Nunito"/>
              </a:rPr>
            </a:br>
            <a:br>
              <a:rPr lang="en" sz="1300" dirty="0">
                <a:solidFill>
                  <a:schemeClr val="dk1"/>
                </a:solidFill>
                <a:latin typeface="Nunito"/>
                <a:ea typeface="Nunito"/>
                <a:cs typeface="Nunito"/>
                <a:sym typeface="Nunito"/>
              </a:rPr>
            </a:br>
            <a:br>
              <a:rPr lang="en" sz="1300" dirty="0">
                <a:solidFill>
                  <a:schemeClr val="dk1"/>
                </a:solidFill>
                <a:latin typeface="Nunito"/>
                <a:ea typeface="Nunito"/>
                <a:cs typeface="Nunito"/>
                <a:sym typeface="Nunito"/>
              </a:rPr>
            </a:br>
            <a:br>
              <a:rPr lang="en" sz="1300" dirty="0">
                <a:solidFill>
                  <a:schemeClr val="dk1"/>
                </a:solidFill>
                <a:latin typeface="Nunito"/>
                <a:ea typeface="Nunito"/>
                <a:cs typeface="Nunito"/>
                <a:sym typeface="Nunito"/>
              </a:rPr>
            </a:br>
            <a:endParaRPr sz="1300" dirty="0">
              <a:solidFill>
                <a:schemeClr val="dk1"/>
              </a:solidFill>
              <a:latin typeface="Nunito"/>
              <a:ea typeface="Nunito"/>
              <a:cs typeface="Nunito"/>
              <a:sym typeface="Nunito"/>
            </a:endParaRPr>
          </a:p>
          <a:p>
            <a:pPr marL="457200" lvl="0" indent="-323850" algn="l" rtl="0">
              <a:spcBef>
                <a:spcPts val="400"/>
              </a:spcBef>
              <a:spcAft>
                <a:spcPts val="0"/>
              </a:spcAft>
              <a:buClr>
                <a:schemeClr val="dk1"/>
              </a:buClr>
              <a:buSzPts val="1500"/>
              <a:buFont typeface="Nunito"/>
              <a:buChar char="●"/>
            </a:pPr>
            <a:r>
              <a:rPr lang="en" sz="1300" dirty="0">
                <a:solidFill>
                  <a:schemeClr val="dk1"/>
                </a:solidFill>
                <a:latin typeface="Nunito"/>
                <a:ea typeface="Nunito"/>
                <a:cs typeface="Nunito"/>
                <a:sym typeface="Nunito"/>
              </a:rPr>
              <a:t>Aims to reveal structure-property trends in degradation and best candidates for AM</a:t>
            </a:r>
            <a:br>
              <a:rPr lang="en" sz="1500" dirty="0">
                <a:solidFill>
                  <a:schemeClr val="dk1"/>
                </a:solidFill>
                <a:latin typeface="Nunito"/>
                <a:ea typeface="Nunito"/>
                <a:cs typeface="Nunito"/>
                <a:sym typeface="Nunito"/>
              </a:rPr>
            </a:br>
            <a:endParaRPr sz="1500" dirty="0">
              <a:solidFill>
                <a:schemeClr val="dk1"/>
              </a:solidFill>
              <a:latin typeface="Nunito"/>
              <a:ea typeface="Nunito"/>
              <a:cs typeface="Nunito"/>
              <a:sym typeface="Nunito"/>
            </a:endParaRPr>
          </a:p>
          <a:p>
            <a:pPr marL="0" lvl="0" indent="0" algn="l" rtl="0">
              <a:spcBef>
                <a:spcPts val="400"/>
              </a:spcBef>
              <a:spcAft>
                <a:spcPts val="400"/>
              </a:spcAft>
              <a:buNone/>
            </a:pPr>
            <a:endParaRPr sz="1500" dirty="0">
              <a:solidFill>
                <a:schemeClr val="dk1"/>
              </a:solidFill>
              <a:latin typeface="Nunito"/>
              <a:ea typeface="Nunito"/>
              <a:cs typeface="Nunito"/>
              <a:sym typeface="Nunito"/>
            </a:endParaRPr>
          </a:p>
        </p:txBody>
      </p:sp>
      <p:pic>
        <p:nvPicPr>
          <p:cNvPr id="101" name="Google Shape;101;p17"/>
          <p:cNvPicPr preferRelativeResize="0"/>
          <p:nvPr/>
        </p:nvPicPr>
        <p:blipFill>
          <a:blip r:embed="rId3">
            <a:alphaModFix/>
          </a:blip>
          <a:stretch>
            <a:fillRect/>
          </a:stretch>
        </p:blipFill>
        <p:spPr>
          <a:xfrm>
            <a:off x="359400" y="2429675"/>
            <a:ext cx="4226250" cy="977600"/>
          </a:xfrm>
          <a:prstGeom prst="rect">
            <a:avLst/>
          </a:prstGeom>
          <a:noFill/>
          <a:ln>
            <a:noFill/>
          </a:ln>
        </p:spPr>
      </p:pic>
      <p:pic>
        <p:nvPicPr>
          <p:cNvPr id="102" name="Google Shape;102;p17"/>
          <p:cNvPicPr preferRelativeResize="0"/>
          <p:nvPr/>
        </p:nvPicPr>
        <p:blipFill>
          <a:blip r:embed="rId4">
            <a:alphaModFix/>
          </a:blip>
          <a:stretch>
            <a:fillRect/>
          </a:stretch>
        </p:blipFill>
        <p:spPr>
          <a:xfrm>
            <a:off x="4704575" y="769625"/>
            <a:ext cx="4320067" cy="4238799"/>
          </a:xfrm>
          <a:prstGeom prst="rect">
            <a:avLst/>
          </a:prstGeom>
          <a:noFill/>
          <a:ln>
            <a:noFill/>
          </a:ln>
        </p:spPr>
      </p:pic>
      <p:pic>
        <p:nvPicPr>
          <p:cNvPr id="103" name="Google Shape;103;p17"/>
          <p:cNvPicPr preferRelativeResize="0"/>
          <p:nvPr/>
        </p:nvPicPr>
        <p:blipFill>
          <a:blip r:embed="rId5">
            <a:alphaModFix/>
          </a:blip>
          <a:stretch>
            <a:fillRect/>
          </a:stretch>
        </p:blipFill>
        <p:spPr>
          <a:xfrm>
            <a:off x="7276625" y="769626"/>
            <a:ext cx="1507975" cy="235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00" y="196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Aim 1 - Data science applied to polymer properties</a:t>
            </a:r>
            <a:endParaRPr>
              <a:latin typeface="Nunito"/>
              <a:ea typeface="Nunito"/>
              <a:cs typeface="Nunito"/>
              <a:sym typeface="Nunito"/>
            </a:endParaRPr>
          </a:p>
        </p:txBody>
      </p:sp>
      <p:pic>
        <p:nvPicPr>
          <p:cNvPr id="109" name="Google Shape;109;p18"/>
          <p:cNvPicPr preferRelativeResize="0"/>
          <p:nvPr/>
        </p:nvPicPr>
        <p:blipFill>
          <a:blip r:embed="rId3">
            <a:alphaModFix/>
          </a:blip>
          <a:stretch>
            <a:fillRect/>
          </a:stretch>
        </p:blipFill>
        <p:spPr>
          <a:xfrm>
            <a:off x="4281753" y="828348"/>
            <a:ext cx="4734901" cy="3683676"/>
          </a:xfrm>
          <a:prstGeom prst="rect">
            <a:avLst/>
          </a:prstGeom>
          <a:noFill/>
          <a:ln>
            <a:noFill/>
          </a:ln>
        </p:spPr>
      </p:pic>
      <p:sp>
        <p:nvSpPr>
          <p:cNvPr id="110" name="Google Shape;110;p18"/>
          <p:cNvSpPr txBox="1"/>
          <p:nvPr/>
        </p:nvSpPr>
        <p:spPr>
          <a:xfrm>
            <a:off x="4447650" y="4368875"/>
            <a:ext cx="4569000" cy="937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800">
                <a:solidFill>
                  <a:schemeClr val="dk1"/>
                </a:solidFill>
              </a:rPr>
              <a:t>Distributions of density, molecular weight, melting temperature, and glass transition temperature data in the studied within dataset of interest for marine degradation. Correlation plots between different properties of interest for each category are modeled.</a:t>
            </a:r>
            <a:endParaRPr sz="800">
              <a:solidFill>
                <a:schemeClr val="dk1"/>
              </a:solidFill>
            </a:endParaRPr>
          </a:p>
          <a:p>
            <a:pPr marL="0" lvl="0" indent="0" algn="l" rtl="0">
              <a:spcBef>
                <a:spcPts val="1000"/>
              </a:spcBef>
              <a:spcAft>
                <a:spcPts val="0"/>
              </a:spcAft>
              <a:buNone/>
            </a:pPr>
            <a:endParaRPr sz="1300">
              <a:solidFill>
                <a:schemeClr val="dk1"/>
              </a:solidFill>
            </a:endParaRPr>
          </a:p>
        </p:txBody>
      </p:sp>
      <p:sp>
        <p:nvSpPr>
          <p:cNvPr id="111" name="Google Shape;111;p18"/>
          <p:cNvSpPr txBox="1"/>
          <p:nvPr/>
        </p:nvSpPr>
        <p:spPr>
          <a:xfrm>
            <a:off x="408175" y="1009850"/>
            <a:ext cx="3292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Polymers with similar monomer structures tend to have similar property distributions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Nunito"/>
                <a:ea typeface="Nunito"/>
                <a:cs typeface="Nunito"/>
                <a:sym typeface="Nunito"/>
              </a:rPr>
              <a:t>Aim - 2: Simulations of marine degradation - method</a:t>
            </a:r>
            <a:endParaRPr b="1" dirty="0">
              <a:latin typeface="Nunito"/>
              <a:ea typeface="Nunito"/>
              <a:cs typeface="Nunito"/>
              <a:sym typeface="Nunito"/>
            </a:endParaRPr>
          </a:p>
        </p:txBody>
      </p:sp>
      <p:sp>
        <p:nvSpPr>
          <p:cNvPr id="13" name="Text Placeholder 12">
            <a:extLst>
              <a:ext uri="{FF2B5EF4-FFF2-40B4-BE49-F238E27FC236}">
                <a16:creationId xmlns:a16="http://schemas.microsoft.com/office/drawing/2014/main" id="{C03E2FA3-8CD5-1C46-8DE2-9B8A8A8C6B46}"/>
              </a:ext>
            </a:extLst>
          </p:cNvPr>
          <p:cNvSpPr>
            <a:spLocks noGrp="1"/>
          </p:cNvSpPr>
          <p:nvPr>
            <p:ph type="body" idx="1"/>
          </p:nvPr>
        </p:nvSpPr>
        <p:spPr>
          <a:xfrm>
            <a:off x="311700" y="1152475"/>
            <a:ext cx="4260300" cy="3416400"/>
          </a:xfrm>
          <a:ln>
            <a:solidFill>
              <a:schemeClr val="bg2"/>
            </a:solidFill>
          </a:ln>
        </p:spPr>
        <p:txBody>
          <a:bodyPr>
            <a:normAutofit fontScale="85000" lnSpcReduction="20000"/>
          </a:bodyPr>
          <a:lstStyle/>
          <a:p>
            <a:pPr lvl="0"/>
            <a:r>
              <a:rPr lang="en-US" b="1" dirty="0"/>
              <a:t>LAMMPS</a:t>
            </a:r>
            <a:r>
              <a:rPr lang="en-US" dirty="0"/>
              <a:t> used for simulating marine degradation: </a:t>
            </a:r>
          </a:p>
          <a:p>
            <a:pPr lvl="1" indent="-311150">
              <a:buSzPts val="1300"/>
            </a:pPr>
            <a:r>
              <a:rPr lang="en-US" sz="1300" b="1" dirty="0"/>
              <a:t>Polymer chain </a:t>
            </a:r>
          </a:p>
          <a:p>
            <a:pPr lvl="1" indent="-311150">
              <a:buSzPts val="1300"/>
            </a:pPr>
            <a:r>
              <a:rPr lang="en-US" sz="1300" b="1" dirty="0"/>
              <a:t>Water molecules </a:t>
            </a:r>
          </a:p>
          <a:p>
            <a:pPr lvl="1" indent="-311150">
              <a:buSzPts val="1300"/>
            </a:pPr>
            <a:r>
              <a:rPr lang="en-US" sz="1300" b="1" dirty="0"/>
              <a:t>3.5% salt ions</a:t>
            </a:r>
            <a:br>
              <a:rPr lang="en-US" sz="1300" b="1" dirty="0"/>
            </a:br>
            <a:br>
              <a:rPr lang="en-US" sz="1300" b="1" dirty="0"/>
            </a:br>
            <a:br>
              <a:rPr lang="en-US" sz="1300" b="1" dirty="0"/>
            </a:br>
            <a:br>
              <a:rPr lang="en-US" sz="1300" b="1" dirty="0"/>
            </a:br>
            <a:br>
              <a:rPr lang="en-US" sz="1300" b="1" dirty="0"/>
            </a:br>
            <a:br>
              <a:rPr lang="en-US" sz="1300" b="1" dirty="0"/>
            </a:br>
            <a:br>
              <a:rPr lang="en-US" sz="1300" b="1" dirty="0"/>
            </a:br>
            <a:br>
              <a:rPr lang="en-US" sz="1300" b="1" dirty="0"/>
            </a:br>
            <a:br>
              <a:rPr lang="en-US" sz="1300" b="1" dirty="0"/>
            </a:br>
            <a:br>
              <a:rPr lang="en-US" sz="1300" b="1" dirty="0"/>
            </a:br>
            <a:endParaRPr lang="en-US" sz="1300" b="1" dirty="0"/>
          </a:p>
          <a:p>
            <a:pPr lvl="0"/>
            <a:r>
              <a:rPr lang="en-US" dirty="0"/>
              <a:t>Set to accelerated degradation protocol used in laboratory </a:t>
            </a:r>
            <a:br>
              <a:rPr lang="en-US" dirty="0"/>
            </a:br>
            <a:endParaRPr lang="en-US" dirty="0"/>
          </a:p>
          <a:p>
            <a:pPr lvl="1" indent="-317500">
              <a:buSzPts val="1400"/>
            </a:pPr>
            <a:r>
              <a:rPr lang="en-US" b="1" dirty="0"/>
              <a:t>Temperatures range 20-70C</a:t>
            </a:r>
          </a:p>
          <a:p>
            <a:pPr lvl="1" indent="-317500">
              <a:buSzPts val="1400"/>
            </a:pPr>
            <a:r>
              <a:rPr lang="en-US" b="1" dirty="0"/>
              <a:t>Duration of 2 and 4 weeks</a:t>
            </a:r>
            <a:endParaRPr lang="en-US" dirty="0"/>
          </a:p>
        </p:txBody>
      </p:sp>
      <p:sp>
        <p:nvSpPr>
          <p:cNvPr id="14" name="Text Placeholder 13">
            <a:extLst>
              <a:ext uri="{FF2B5EF4-FFF2-40B4-BE49-F238E27FC236}">
                <a16:creationId xmlns:a16="http://schemas.microsoft.com/office/drawing/2014/main" id="{36D2C8AF-68DC-A847-9F9A-F93B7AFA2F7A}"/>
              </a:ext>
            </a:extLst>
          </p:cNvPr>
          <p:cNvSpPr>
            <a:spLocks noGrp="1"/>
          </p:cNvSpPr>
          <p:nvPr>
            <p:ph type="body" idx="2"/>
          </p:nvPr>
        </p:nvSpPr>
        <p:spPr>
          <a:ln>
            <a:solidFill>
              <a:schemeClr val="bg2"/>
            </a:solidFill>
          </a:ln>
        </p:spPr>
        <p:txBody>
          <a:bodyPr>
            <a:normAutofit/>
          </a:bodyPr>
          <a:lstStyle/>
          <a:p>
            <a:pPr marL="139700" indent="0">
              <a:buNone/>
            </a:pPr>
            <a:r>
              <a:rPr lang="en-US" sz="1200" b="1" dirty="0"/>
              <a:t>Post-simulation results are compared to initial data to reveal extent of property change and the mechanisms by which they changed</a:t>
            </a:r>
          </a:p>
        </p:txBody>
      </p:sp>
      <p:pic>
        <p:nvPicPr>
          <p:cNvPr id="117" name="Google Shape;117;p19"/>
          <p:cNvPicPr preferRelativeResize="0"/>
          <p:nvPr/>
        </p:nvPicPr>
        <p:blipFill>
          <a:blip r:embed="rId3">
            <a:alphaModFix/>
          </a:blip>
          <a:stretch>
            <a:fillRect/>
          </a:stretch>
        </p:blipFill>
        <p:spPr>
          <a:xfrm>
            <a:off x="542053" y="2015689"/>
            <a:ext cx="3799593" cy="1270924"/>
          </a:xfrm>
          <a:prstGeom prst="rect">
            <a:avLst/>
          </a:prstGeom>
          <a:noFill/>
          <a:ln>
            <a:noFill/>
          </a:ln>
        </p:spPr>
      </p:pic>
      <p:graphicFrame>
        <p:nvGraphicFramePr>
          <p:cNvPr id="11" name="Diagram 10">
            <a:extLst>
              <a:ext uri="{FF2B5EF4-FFF2-40B4-BE49-F238E27FC236}">
                <a16:creationId xmlns:a16="http://schemas.microsoft.com/office/drawing/2014/main" id="{159145C0-A165-4544-B026-F38058D9E923}"/>
              </a:ext>
            </a:extLst>
          </p:cNvPr>
          <p:cNvGraphicFramePr/>
          <p:nvPr>
            <p:extLst>
              <p:ext uri="{D42A27DB-BD31-4B8C-83A1-F6EECF244321}">
                <p14:modId xmlns:p14="http://schemas.microsoft.com/office/powerpoint/2010/main" val="3998860502"/>
              </p:ext>
            </p:extLst>
          </p:nvPr>
        </p:nvGraphicFramePr>
        <p:xfrm>
          <a:off x="4944847" y="2189958"/>
          <a:ext cx="3775006" cy="2193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1BFBFC4B-6586-9E44-9E03-61F0631AAC9A}"/>
              </a:ext>
            </a:extLst>
          </p:cNvPr>
          <p:cNvSpPr txBox="1"/>
          <p:nvPr/>
        </p:nvSpPr>
        <p:spPr>
          <a:xfrm>
            <a:off x="5343792" y="1968695"/>
            <a:ext cx="2977116" cy="307777"/>
          </a:xfrm>
          <a:prstGeom prst="rect">
            <a:avLst/>
          </a:prstGeom>
          <a:noFill/>
        </p:spPr>
        <p:txBody>
          <a:bodyPr wrap="square" rtlCol="0">
            <a:spAutoFit/>
          </a:bodyPr>
          <a:lstStyle/>
          <a:p>
            <a:r>
              <a:rPr lang="en-US" b="1" dirty="0"/>
              <a:t>Properties Evaluated in LAMMPS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E28D-3909-BF40-9019-0776B7F34DBC}"/>
              </a:ext>
            </a:extLst>
          </p:cNvPr>
          <p:cNvSpPr>
            <a:spLocks noGrp="1"/>
          </p:cNvSpPr>
          <p:nvPr>
            <p:ph type="title"/>
          </p:nvPr>
        </p:nvSpPr>
        <p:spPr>
          <a:xfrm>
            <a:off x="311700" y="309174"/>
            <a:ext cx="8520600" cy="572700"/>
          </a:xfrm>
        </p:spPr>
        <p:txBody>
          <a:bodyPr>
            <a:normAutofit fontScale="90000"/>
          </a:bodyPr>
          <a:lstStyle/>
          <a:p>
            <a:r>
              <a:rPr lang="en-US" b="1" dirty="0"/>
              <a:t>Aim 3 – Validate models through experimentation </a:t>
            </a:r>
          </a:p>
        </p:txBody>
      </p:sp>
      <p:sp>
        <p:nvSpPr>
          <p:cNvPr id="3" name="Text Placeholder 2">
            <a:extLst>
              <a:ext uri="{FF2B5EF4-FFF2-40B4-BE49-F238E27FC236}">
                <a16:creationId xmlns:a16="http://schemas.microsoft.com/office/drawing/2014/main" id="{C346EB79-0FC8-4346-9F49-DAA55A15AEA3}"/>
              </a:ext>
            </a:extLst>
          </p:cNvPr>
          <p:cNvSpPr>
            <a:spLocks noGrp="1"/>
          </p:cNvSpPr>
          <p:nvPr>
            <p:ph type="body" idx="1"/>
          </p:nvPr>
        </p:nvSpPr>
        <p:spPr>
          <a:xfrm>
            <a:off x="233795" y="995464"/>
            <a:ext cx="4728133" cy="3126578"/>
          </a:xfrm>
        </p:spPr>
        <p:txBody>
          <a:bodyPr>
            <a:normAutofit fontScale="92500" lnSpcReduction="10000"/>
          </a:bodyPr>
          <a:lstStyle/>
          <a:p>
            <a:pPr fontAlgn="base"/>
            <a:r>
              <a:rPr lang="en-US" dirty="0"/>
              <a:t>Perform accelerated aging of AM polymers to guide and validate methods of Aim 1 and Aim 2.</a:t>
            </a:r>
            <a:br>
              <a:rPr lang="en-US" dirty="0"/>
            </a:br>
            <a:endParaRPr lang="en-US" dirty="0"/>
          </a:p>
          <a:p>
            <a:pPr lvl="1" fontAlgn="base"/>
            <a:r>
              <a:rPr lang="en-US" b="1" dirty="0"/>
              <a:t>Current work: Polyphenylene Sulfide (PPS)</a:t>
            </a:r>
          </a:p>
          <a:p>
            <a:pPr lvl="2" fontAlgn="base"/>
            <a:r>
              <a:rPr lang="en-US" sz="1200" b="1" dirty="0"/>
              <a:t>Engineering AM polymer with excellent thermal and chemical stability</a:t>
            </a:r>
          </a:p>
          <a:p>
            <a:pPr lvl="2" fontAlgn="base"/>
            <a:endParaRPr lang="en-US" sz="1200" b="1" dirty="0"/>
          </a:p>
          <a:p>
            <a:pPr lvl="2" fontAlgn="base"/>
            <a:endParaRPr lang="en-US" sz="1200" b="1" dirty="0"/>
          </a:p>
          <a:p>
            <a:pPr lvl="2" fontAlgn="base"/>
            <a:endParaRPr lang="en-US" sz="1200" b="1" dirty="0"/>
          </a:p>
          <a:p>
            <a:pPr lvl="2" fontAlgn="base"/>
            <a:endParaRPr lang="en-US" sz="1200" b="1" dirty="0"/>
          </a:p>
          <a:p>
            <a:pPr lvl="2" fontAlgn="base"/>
            <a:endParaRPr lang="en-US" sz="1200" b="1" dirty="0"/>
          </a:p>
          <a:p>
            <a:pPr marL="1054100" lvl="2" indent="0" fontAlgn="base">
              <a:buNone/>
            </a:pPr>
            <a:br>
              <a:rPr lang="en-US" sz="1200" b="1" dirty="0"/>
            </a:br>
            <a:endParaRPr lang="en-US" sz="1200" b="1" dirty="0"/>
          </a:p>
        </p:txBody>
      </p:sp>
      <p:pic>
        <p:nvPicPr>
          <p:cNvPr id="7" name="Google Shape;192;p28">
            <a:extLst>
              <a:ext uri="{FF2B5EF4-FFF2-40B4-BE49-F238E27FC236}">
                <a16:creationId xmlns:a16="http://schemas.microsoft.com/office/drawing/2014/main" id="{790237A6-CD9E-A744-9ACF-E70B9D148B21}"/>
              </a:ext>
            </a:extLst>
          </p:cNvPr>
          <p:cNvPicPr preferRelativeResize="0"/>
          <p:nvPr/>
        </p:nvPicPr>
        <p:blipFill>
          <a:blip r:embed="rId2">
            <a:alphaModFix/>
          </a:blip>
          <a:stretch>
            <a:fillRect/>
          </a:stretch>
        </p:blipFill>
        <p:spPr>
          <a:xfrm>
            <a:off x="1091350" y="2936982"/>
            <a:ext cx="1613634" cy="866979"/>
          </a:xfrm>
          <a:prstGeom prst="rect">
            <a:avLst/>
          </a:prstGeom>
          <a:noFill/>
          <a:ln>
            <a:noFill/>
          </a:ln>
        </p:spPr>
      </p:pic>
      <p:graphicFrame>
        <p:nvGraphicFramePr>
          <p:cNvPr id="12" name="Diagram 11">
            <a:extLst>
              <a:ext uri="{FF2B5EF4-FFF2-40B4-BE49-F238E27FC236}">
                <a16:creationId xmlns:a16="http://schemas.microsoft.com/office/drawing/2014/main" id="{3B7410CE-20F9-B844-B810-12F3323F1378}"/>
              </a:ext>
            </a:extLst>
          </p:cNvPr>
          <p:cNvGraphicFramePr/>
          <p:nvPr>
            <p:extLst>
              <p:ext uri="{D42A27DB-BD31-4B8C-83A1-F6EECF244321}">
                <p14:modId xmlns:p14="http://schemas.microsoft.com/office/powerpoint/2010/main" val="2474469499"/>
              </p:ext>
            </p:extLst>
          </p:nvPr>
        </p:nvGraphicFramePr>
        <p:xfrm>
          <a:off x="4361163" y="919518"/>
          <a:ext cx="5514753" cy="3795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52FB0092-ACB1-E44B-BF9C-EB3FA9B2ADA9}"/>
              </a:ext>
            </a:extLst>
          </p:cNvPr>
          <p:cNvSpPr txBox="1"/>
          <p:nvPr/>
        </p:nvSpPr>
        <p:spPr>
          <a:xfrm>
            <a:off x="1209158" y="3861605"/>
            <a:ext cx="3527150" cy="400110"/>
          </a:xfrm>
          <a:prstGeom prst="rect">
            <a:avLst/>
          </a:prstGeom>
          <a:noFill/>
        </p:spPr>
        <p:txBody>
          <a:bodyPr wrap="square" rtlCol="0">
            <a:spAutoFit/>
          </a:bodyPr>
          <a:lstStyle/>
          <a:p>
            <a:pPr algn="ctr"/>
            <a:r>
              <a:rPr lang="en-US" sz="1000" b="1" dirty="0"/>
              <a:t>PPS monomer 2D to 3D representation, modeled in Avogadro for LAMMPS</a:t>
            </a:r>
          </a:p>
        </p:txBody>
      </p:sp>
      <p:pic>
        <p:nvPicPr>
          <p:cNvPr id="5" name="Google Shape;158;p24">
            <a:extLst>
              <a:ext uri="{FF2B5EF4-FFF2-40B4-BE49-F238E27FC236}">
                <a16:creationId xmlns:a16="http://schemas.microsoft.com/office/drawing/2014/main" id="{36C2EB1D-F459-6C4B-8741-C6A95E1E0B2E}"/>
              </a:ext>
            </a:extLst>
          </p:cNvPr>
          <p:cNvPicPr preferRelativeResize="0"/>
          <p:nvPr/>
        </p:nvPicPr>
        <p:blipFill rotWithShape="1">
          <a:blip r:embed="rId8">
            <a:alphaModFix/>
          </a:blip>
          <a:srcRect l="21469" r="20330" b="7723"/>
          <a:stretch/>
        </p:blipFill>
        <p:spPr>
          <a:xfrm rot="5653995">
            <a:off x="3339437" y="2179742"/>
            <a:ext cx="1057725" cy="2114951"/>
          </a:xfrm>
          <a:prstGeom prst="rect">
            <a:avLst/>
          </a:prstGeom>
          <a:noFill/>
          <a:ln>
            <a:noFill/>
          </a:ln>
          <a:scene3d>
            <a:camera prst="orthographicFront">
              <a:rot lat="21598845" lon="26112" rev="11101128"/>
            </a:camera>
            <a:lightRig rig="threePt" dir="t"/>
          </a:scene3d>
        </p:spPr>
      </p:pic>
      <p:sp>
        <p:nvSpPr>
          <p:cNvPr id="14" name="TextBox 13">
            <a:extLst>
              <a:ext uri="{FF2B5EF4-FFF2-40B4-BE49-F238E27FC236}">
                <a16:creationId xmlns:a16="http://schemas.microsoft.com/office/drawing/2014/main" id="{2C3B9AB6-9D64-C04E-9096-B18FCDEBA99B}"/>
              </a:ext>
            </a:extLst>
          </p:cNvPr>
          <p:cNvSpPr txBox="1"/>
          <p:nvPr/>
        </p:nvSpPr>
        <p:spPr>
          <a:xfrm>
            <a:off x="311700" y="4665779"/>
            <a:ext cx="3646967" cy="246221"/>
          </a:xfrm>
          <a:prstGeom prst="rect">
            <a:avLst/>
          </a:prstGeom>
          <a:noFill/>
        </p:spPr>
        <p:txBody>
          <a:bodyPr wrap="square" rtlCol="0">
            <a:spAutoFit/>
          </a:bodyPr>
          <a:lstStyle/>
          <a:p>
            <a:r>
              <a:rPr lang="en-US" sz="1000" i="1" dirty="0"/>
              <a:t>Future candidates: ULTEM, Nylon (PA)</a:t>
            </a:r>
          </a:p>
        </p:txBody>
      </p:sp>
    </p:spTree>
    <p:extLst>
      <p:ext uri="{BB962C8B-B14F-4D97-AF65-F5344CB8AC3E}">
        <p14:creationId xmlns:p14="http://schemas.microsoft.com/office/powerpoint/2010/main" val="267337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92B3-31AB-A64E-ABF3-8B7604130F5F}"/>
              </a:ext>
            </a:extLst>
          </p:cNvPr>
          <p:cNvSpPr>
            <a:spLocks noGrp="1"/>
          </p:cNvSpPr>
          <p:nvPr>
            <p:ph type="title"/>
          </p:nvPr>
        </p:nvSpPr>
        <p:spPr/>
        <p:txBody>
          <a:bodyPr>
            <a:normAutofit fontScale="90000"/>
          </a:bodyPr>
          <a:lstStyle/>
          <a:p>
            <a:r>
              <a:rPr lang="en-US" b="1" dirty="0"/>
              <a:t>Building and modeling PPS simulation</a:t>
            </a:r>
          </a:p>
        </p:txBody>
      </p:sp>
      <p:sp>
        <p:nvSpPr>
          <p:cNvPr id="3" name="Text Placeholder 2">
            <a:extLst>
              <a:ext uri="{FF2B5EF4-FFF2-40B4-BE49-F238E27FC236}">
                <a16:creationId xmlns:a16="http://schemas.microsoft.com/office/drawing/2014/main" id="{172960BD-D45E-4549-A6C1-56E0E1BE233F}"/>
              </a:ext>
            </a:extLst>
          </p:cNvPr>
          <p:cNvSpPr>
            <a:spLocks noGrp="1"/>
          </p:cNvSpPr>
          <p:nvPr>
            <p:ph type="body" idx="1"/>
          </p:nvPr>
        </p:nvSpPr>
        <p:spPr/>
        <p:txBody>
          <a:bodyPr/>
          <a:lstStyle/>
          <a:p>
            <a:endParaRPr lang="en-US" dirty="0"/>
          </a:p>
        </p:txBody>
      </p:sp>
      <p:pic>
        <p:nvPicPr>
          <p:cNvPr id="4" name="Google Shape;155;p24">
            <a:extLst>
              <a:ext uri="{FF2B5EF4-FFF2-40B4-BE49-F238E27FC236}">
                <a16:creationId xmlns:a16="http://schemas.microsoft.com/office/drawing/2014/main" id="{61EB8F40-D8C1-AF46-A9F4-B5985EFD4944}"/>
              </a:ext>
            </a:extLst>
          </p:cNvPr>
          <p:cNvPicPr preferRelativeResize="0"/>
          <p:nvPr/>
        </p:nvPicPr>
        <p:blipFill>
          <a:blip r:embed="rId2">
            <a:alphaModFix/>
          </a:blip>
          <a:stretch>
            <a:fillRect/>
          </a:stretch>
        </p:blipFill>
        <p:spPr>
          <a:xfrm>
            <a:off x="3437673" y="1106708"/>
            <a:ext cx="2707330" cy="2260576"/>
          </a:xfrm>
          <a:prstGeom prst="rect">
            <a:avLst/>
          </a:prstGeom>
          <a:noFill/>
          <a:ln>
            <a:noFill/>
          </a:ln>
        </p:spPr>
      </p:pic>
      <p:pic>
        <p:nvPicPr>
          <p:cNvPr id="6" name="Picture 5" descr="A picture containing plant&#10;&#10;Description automatically generated">
            <a:extLst>
              <a:ext uri="{FF2B5EF4-FFF2-40B4-BE49-F238E27FC236}">
                <a16:creationId xmlns:a16="http://schemas.microsoft.com/office/drawing/2014/main" id="{F468D2C2-7F6C-EA46-9A30-CD4478429046}"/>
              </a:ext>
            </a:extLst>
          </p:cNvPr>
          <p:cNvPicPr>
            <a:picLocks noChangeAspect="1"/>
          </p:cNvPicPr>
          <p:nvPr/>
        </p:nvPicPr>
        <p:blipFill>
          <a:blip r:embed="rId3"/>
          <a:stretch>
            <a:fillRect/>
          </a:stretch>
        </p:blipFill>
        <p:spPr>
          <a:xfrm>
            <a:off x="67152" y="1152475"/>
            <a:ext cx="3621544" cy="3621544"/>
          </a:xfrm>
          <a:prstGeom prst="rect">
            <a:avLst/>
          </a:prstGeom>
        </p:spPr>
      </p:pic>
      <p:pic>
        <p:nvPicPr>
          <p:cNvPr id="8" name="Picture 7">
            <a:extLst>
              <a:ext uri="{FF2B5EF4-FFF2-40B4-BE49-F238E27FC236}">
                <a16:creationId xmlns:a16="http://schemas.microsoft.com/office/drawing/2014/main" id="{4E008F18-C39C-2F43-99AF-DB8E1D61EA96}"/>
              </a:ext>
            </a:extLst>
          </p:cNvPr>
          <p:cNvPicPr>
            <a:picLocks noChangeAspect="1"/>
          </p:cNvPicPr>
          <p:nvPr/>
        </p:nvPicPr>
        <p:blipFill rotWithShape="1">
          <a:blip r:embed="rId4"/>
          <a:srcRect l="23675" t="5736" r="23465" b="10099"/>
          <a:stretch/>
        </p:blipFill>
        <p:spPr>
          <a:xfrm>
            <a:off x="6322590" y="2493179"/>
            <a:ext cx="2509710" cy="2280840"/>
          </a:xfrm>
          <a:prstGeom prst="rect">
            <a:avLst/>
          </a:prstGeom>
        </p:spPr>
      </p:pic>
      <p:pic>
        <p:nvPicPr>
          <p:cNvPr id="10" name="Picture 9" descr="Map&#10;&#10;Description automatically generated">
            <a:extLst>
              <a:ext uri="{FF2B5EF4-FFF2-40B4-BE49-F238E27FC236}">
                <a16:creationId xmlns:a16="http://schemas.microsoft.com/office/drawing/2014/main" id="{09134EA0-A6B6-7846-AFF9-8F3B8671B29B}"/>
              </a:ext>
            </a:extLst>
          </p:cNvPr>
          <p:cNvPicPr>
            <a:picLocks noChangeAspect="1"/>
          </p:cNvPicPr>
          <p:nvPr/>
        </p:nvPicPr>
        <p:blipFill rotWithShape="1">
          <a:blip r:embed="rId5"/>
          <a:srcRect r="13705"/>
          <a:stretch/>
        </p:blipFill>
        <p:spPr>
          <a:xfrm>
            <a:off x="3117850" y="1524000"/>
            <a:ext cx="2509710" cy="2095500"/>
          </a:xfrm>
          <a:prstGeom prst="rect">
            <a:avLst/>
          </a:prstGeom>
        </p:spPr>
      </p:pic>
      <p:pic>
        <p:nvPicPr>
          <p:cNvPr id="11" name="Google Shape;152;p24">
            <a:extLst>
              <a:ext uri="{FF2B5EF4-FFF2-40B4-BE49-F238E27FC236}">
                <a16:creationId xmlns:a16="http://schemas.microsoft.com/office/drawing/2014/main" id="{1CD8A1B3-CBA1-9F48-BF80-380F19A8479C}"/>
              </a:ext>
            </a:extLst>
          </p:cNvPr>
          <p:cNvPicPr preferRelativeResize="0"/>
          <p:nvPr/>
        </p:nvPicPr>
        <p:blipFill>
          <a:blip r:embed="rId6">
            <a:alphaModFix/>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1590250" y="151775"/>
            <a:ext cx="2407474" cy="2047475"/>
          </a:xfrm>
          <a:prstGeom prst="rect">
            <a:avLst/>
          </a:prstGeom>
          <a:noFill/>
          <a:ln>
            <a:noFill/>
          </a:ln>
          <a:scene3d>
            <a:camera prst="orthographicFront">
              <a:rot lat="21299996" lon="0" rev="0"/>
            </a:camera>
            <a:lightRig rig="threePt" dir="t"/>
          </a:scene3d>
        </p:spPr>
      </p:pic>
    </p:spTree>
    <p:extLst>
      <p:ext uri="{BB962C8B-B14F-4D97-AF65-F5344CB8AC3E}">
        <p14:creationId xmlns:p14="http://schemas.microsoft.com/office/powerpoint/2010/main" val="24066299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755</Words>
  <Application>Microsoft Macintosh PowerPoint</Application>
  <PresentationFormat>On-screen Show (16:9)</PresentationFormat>
  <Paragraphs>134</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Nunito</vt:lpstr>
      <vt:lpstr>Arial</vt:lpstr>
      <vt:lpstr>Consolas</vt:lpstr>
      <vt:lpstr>Roboto</vt:lpstr>
      <vt:lpstr>Simple Light</vt:lpstr>
      <vt:lpstr>Intelligent Selection and Rational Co-Design of AM Polymers for Marine Applications  </vt:lpstr>
      <vt:lpstr>Polymer co-design for FDM additive manufacturing</vt:lpstr>
      <vt:lpstr>Polymer marine degradation mechanisms</vt:lpstr>
      <vt:lpstr>Specific aims for approach:</vt:lpstr>
      <vt:lpstr>Aim 1 - Data science applied to polymer properties</vt:lpstr>
      <vt:lpstr>Aim 1 - Data science applied to polymer properties</vt:lpstr>
      <vt:lpstr>Aim - 2: Simulations of marine degradation - method</vt:lpstr>
      <vt:lpstr>Aim 3 – Validate models through experimentation </vt:lpstr>
      <vt:lpstr>Building and modeling PPS simulation</vt:lpstr>
      <vt:lpstr>Validating unaged PPS composition via Raman</vt:lpstr>
      <vt:lpstr>Validating PPS composition after aging</vt:lpstr>
      <vt:lpstr>PowerPoint Presentation</vt:lpstr>
      <vt:lpstr>UTS - Aged 14 Days</vt:lpstr>
      <vt:lpstr>UTS - 28 Days</vt:lpstr>
      <vt:lpstr>Overall Comparison UTS</vt:lpstr>
      <vt:lpstr>PowerPoint Presentation</vt:lpstr>
      <vt:lpstr>PowerPoint Presentation</vt:lpstr>
      <vt:lpstr>Relaxation Procedure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Selection and Rational Co-Design of AM Polymers for Marine Applications  </dc:title>
  <cp:lastModifiedBy>ctravis6</cp:lastModifiedBy>
  <cp:revision>34</cp:revision>
  <dcterms:modified xsi:type="dcterms:W3CDTF">2021-09-03T10:21:10Z</dcterms:modified>
</cp:coreProperties>
</file>